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913" autoAdjust="0"/>
  </p:normalViewPr>
  <p:slideViewPr>
    <p:cSldViewPr snapToGrid="0">
      <p:cViewPr varScale="1">
        <p:scale>
          <a:sx n="79" d="100"/>
          <a:sy n="79" d="100"/>
        </p:scale>
        <p:origin x="1794"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Hello everyone, my name is Bryan Ortega and today I will be presenting the Green Pace security policy. I will also be providing detailed implementation guidelines and recommendations for maintaining it in the future.</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rPr>
              <a:t>This positive unit test validates that the </a:t>
            </a:r>
            <a:r>
              <a:rPr lang="en-US" sz="1800" dirty="0" err="1">
                <a:effectLst/>
                <a:latin typeface="Calibri" panose="020F0502020204030204" pitchFamily="34" charset="0"/>
                <a:ea typeface="Calibri" panose="020F0502020204030204" pitchFamily="34" charset="0"/>
              </a:rPr>
              <a:t>getElement</a:t>
            </a:r>
            <a:r>
              <a:rPr lang="en-US" sz="1800" dirty="0">
                <a:effectLst/>
                <a:latin typeface="Calibri" panose="020F0502020204030204" pitchFamily="34" charset="0"/>
                <a:ea typeface="Calibri" panose="020F0502020204030204" pitchFamily="34" charset="0"/>
              </a:rPr>
              <a:t> function can accurately return the value for a first element in our test string.</a:t>
            </a:r>
          </a:p>
          <a:p>
            <a:endParaRPr lang="en-US" dirty="0"/>
          </a:p>
        </p:txBody>
      </p:sp>
    </p:spTree>
    <p:extLst>
      <p:ext uri="{BB962C8B-B14F-4D97-AF65-F5344CB8AC3E}">
        <p14:creationId xmlns:p14="http://schemas.microsoft.com/office/powerpoint/2010/main" val="1020903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rPr>
              <a:t>The same function is now tested with a negative unit test to anticipate the </a:t>
            </a:r>
            <a:r>
              <a:rPr lang="en-US" sz="1800" dirty="0" err="1">
                <a:effectLst/>
                <a:latin typeface="Calibri" panose="020F0502020204030204" pitchFamily="34" charset="0"/>
                <a:ea typeface="Calibri" panose="020F0502020204030204" pitchFamily="34" charset="0"/>
              </a:rPr>
              <a:t>OutOfRange</a:t>
            </a:r>
            <a:r>
              <a:rPr lang="en-US" sz="1800" dirty="0">
                <a:effectLst/>
                <a:latin typeface="Calibri" panose="020F0502020204030204" pitchFamily="34" charset="0"/>
                <a:ea typeface="Calibri" panose="020F0502020204030204" pitchFamily="34" charset="0"/>
              </a:rPr>
              <a:t> exception that should be thrown when an element at an out of bounds index is attempted to be accessed. </a:t>
            </a:r>
          </a:p>
          <a:p>
            <a:endParaRPr lang="en-US" dirty="0"/>
          </a:p>
        </p:txBody>
      </p:sp>
    </p:spTree>
    <p:extLst>
      <p:ext uri="{BB962C8B-B14F-4D97-AF65-F5344CB8AC3E}">
        <p14:creationId xmlns:p14="http://schemas.microsoft.com/office/powerpoint/2010/main" val="1363375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rPr>
              <a:t>This final negative test throws the same exception but this time we are validating the behavior of our </a:t>
            </a:r>
            <a:r>
              <a:rPr lang="en-US" sz="1800" dirty="0" err="1">
                <a:effectLst/>
                <a:latin typeface="Calibri" panose="020F0502020204030204" pitchFamily="34" charset="0"/>
                <a:ea typeface="Calibri" panose="020F0502020204030204" pitchFamily="34" charset="0"/>
              </a:rPr>
              <a:t>getElement</a:t>
            </a:r>
            <a:r>
              <a:rPr lang="en-US" sz="1800" dirty="0">
                <a:effectLst/>
                <a:latin typeface="Calibri" panose="020F0502020204030204" pitchFamily="34" charset="0"/>
                <a:ea typeface="Calibri" panose="020F0502020204030204" pitchFamily="34" charset="0"/>
              </a:rPr>
              <a:t> function with an empty string. This is a common edge case that should be tested in such circumstances.</a:t>
            </a:r>
          </a:p>
          <a:p>
            <a:endParaRPr lang="en-US" dirty="0"/>
          </a:p>
        </p:txBody>
      </p:sp>
    </p:spTree>
    <p:extLst>
      <p:ext uri="{BB962C8B-B14F-4D97-AF65-F5344CB8AC3E}">
        <p14:creationId xmlns:p14="http://schemas.microsoft.com/office/powerpoint/2010/main" val="833989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Automation Summary – The following diagram defines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This is an enhancement upon the DevOps pipeline that defines how security can and should be implemented throughout the pre-production and production phases of development.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r>
              <a:rPr lang="en-US" sz="1800" dirty="0">
                <a:effectLst/>
                <a:latin typeface="Calibri" panose="020F0502020204030204" pitchFamily="34" charset="0"/>
                <a:ea typeface="Calibri" panose="020F0502020204030204" pitchFamily="34" charset="0"/>
              </a:rPr>
              <a:t>The pipeline features a variety of places for automation to be applied for convenient visibility of common vulnerabilities to ensure that secure applications are deployed to production and bugs can be readily identified and handled. </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Automation Tools –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allows vulnerabilities to be caught early and mitigates risk for the end user. Tech debt is reduced across the team since everyone is made aware of their role in enforcing security.</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Specific stages that benefit from automation include the design stage where OWASP and other security standards can be adopted, the Build stage where static analysis tools or the compiler can identify errors and warnings that might not have been apparent to the developer, and the Verify and Test stage can include automated security checks to ensure that written code complies with testing coverage standards and edge cases.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r>
              <a:rPr lang="en-US" sz="1800" dirty="0">
                <a:effectLst/>
                <a:latin typeface="Calibri" panose="020F0502020204030204" pitchFamily="34" charset="0"/>
                <a:ea typeface="Calibri" panose="020F0502020204030204" pitchFamily="34" charset="0"/>
              </a:rPr>
              <a:t>The Monitor and Detect stage is another area for automation as logs can be aggregated to identify and respond to incidents and alarms with logical resolutions or run books. </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Risk and Benefits – It is never too late to act on security. Teams should act fast to resolve existing issues and plan for enhanced security integrations when possible.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current security strategy attempts to enhance security where necessary and automate where possible, but this approach does not account for the existing workload. The overhead for this integration could be costly and could identify more threats later during investigation.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There is also the potential for conflicts between new tools and the existing architecture that further affects the cost of security and potential downtime.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Even so, the cost to implement security is nothing compared to the threats associated with an insecure system. Green Pace should therefore focus on </a:t>
            </a:r>
            <a:r>
              <a:rPr lang="en-US" sz="1800" dirty="0" err="1">
                <a:effectLst/>
                <a:latin typeface="Calibri" panose="020F0502020204030204" pitchFamily="34" charset="0"/>
                <a:ea typeface="Calibri" panose="020F0502020204030204" pitchFamily="34" charset="0"/>
              </a:rPr>
              <a:t>idenfiying</a:t>
            </a:r>
            <a:r>
              <a:rPr lang="en-US" sz="1800" dirty="0">
                <a:effectLst/>
                <a:latin typeface="Calibri" panose="020F0502020204030204" pitchFamily="34" charset="0"/>
                <a:ea typeface="Calibri" panose="020F0502020204030204" pitchFamily="34" charset="0"/>
              </a:rPr>
              <a:t> existing security issues and rank them by priority. Then high priority threats should be resolved as soon as possible with smaller threats accounted for. Education and training should be enforced firm wide while efforts to automate are explored across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Best practices like quality units tests, code reviews, and logging should continue to be improved. </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Recommendations – Security is only as effective as the team’s willingness to learn and be proactive.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It is worth nothing that the existing security policy does not account for certain gaps like role-based access or higher-level testing strategies. Physical layers of protection are also limited within the Defense in Depth approach.</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Additionally, potential gaps in the future could result from teams failing to adhere to security standards and trainings. Security standards can become quickly outdated as threats evolve and tools change.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r>
              <a:rPr lang="en-US" sz="1800" dirty="0">
                <a:effectLst/>
                <a:latin typeface="Calibri" panose="020F0502020204030204" pitchFamily="34" charset="0"/>
                <a:ea typeface="Calibri" panose="020F0502020204030204" pitchFamily="34" charset="0"/>
              </a:rPr>
              <a:t>Green Pace needs to be proactive in this awareness and ensure that everyone considers security regardless of their role. Teams should be open to new tools and technologies.</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 good example of stagnation is the Equifax data breach of 2017. A simple vulnerability was overlooked and deployed to production because security checks and practices were poorly enforced and maintained.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resulting breach affected millions but made Equifax reevaluate its strategy. They have since improved their security and adhere to strict checks.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unfortunate part of this situation is that it was all preventable. Stagnation makes teams lax and liable to easily mitigated vulnerabilities. Strategies to avoid this stagnation include how senior developers mentor junior developers. Code reviews can serve as an opportunity to teach those juniors as well. However, time needs to be set aside to ensure quality learning occurs.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This security policy is a living document, and change should be welcomed and encouraged. Preventing future problems requires adopting security early and from everyone throughout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Consistent efforts should be made to discover new vulnerabilities and assess the existing system. Strict checks should prevent insecure code from being released regardless of deadlines and Green Pace should consider regular audits to validate their new and continuing security efforts. </a:t>
            </a: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Thank you for your time. Please feel free to explore the following resources that were used to compile this security policy. </a:t>
            </a:r>
          </a:p>
          <a:p>
            <a:pPr marL="0" lvl="0" indent="0" algn="l" rtl="0">
              <a:lnSpc>
                <a:spcPct val="100000"/>
              </a:lnSpc>
              <a:spcBef>
                <a:spcPts val="0"/>
              </a:spcBef>
              <a:spcAft>
                <a:spcPts val="0"/>
              </a:spcAft>
              <a:buSzPts val="1100"/>
              <a:buNone/>
            </a:pP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purpose of this security policy is to ensure that everyone at Green Pace remains in sync with our security principles and best practices in a standardized manner.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key idea here is that security should be adopted fast and early.</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r>
              <a:rPr lang="en-US" sz="1800" dirty="0">
                <a:effectLst/>
                <a:latin typeface="Calibri" panose="020F0502020204030204" pitchFamily="34" charset="0"/>
                <a:ea typeface="Calibri" panose="020F0502020204030204" pitchFamily="34" charset="0"/>
              </a:rPr>
              <a:t>The diagram here shows how Defense in Depth encompasses all levels of development to protect hardware, software, and data. Efforts should be made to identify weaknesses and potential improvements using techniques and tools like encryption, unit testing and automation to minimize the surface area of an attack. </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following threat matrix is used to illustrate the threat levels for each of the vulnerabilities covered in this security policy.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High Priority threats should be assessed first based on their likelihood and remediation cost. Lower priority threats, however, should not be ignored but instead planned for once the higher priority items are resolved.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Automation can also be used with static analysis to better identify and prioritize these existing threats and other that might not be immediately accounted for.</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10 core security principles have been defined and assessed within the context of the relevant coding standards. </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Validate</a:t>
            </a:r>
            <a:r>
              <a:rPr lang="en-US" sz="1800" b="1"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Input Data applies to 3 total coding standards.</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Heed Compiler Warnings applies to 1 coding standard.</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Architect and Design for Security Policies covers 6 total coding standards.</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Keep It Simple applies to 1 coding standard.</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Both Default Deny and Adhere to the Principle of Least Privilege have no specific coding standard for this security policy. </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Sanitize Data Sent to Other Systems applies to 1 standard.</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Practice Defense in Depth applies to 2 standards.</a:t>
            </a:r>
          </a:p>
          <a:p>
            <a:pPr marL="342900" marR="0" lvl="0" indent="-342900">
              <a:lnSpc>
                <a:spcPct val="107000"/>
              </a:lnSpc>
              <a:spcBef>
                <a:spcPts val="0"/>
              </a:spcBef>
              <a:spcAft>
                <a:spcPts val="0"/>
              </a:spcAft>
              <a:buFont typeface="+mj-lt"/>
              <a:buAutoNum type="arabicPeriod"/>
              <a:tabLst>
                <a:tab pos="1176655" algn="l"/>
              </a:tabLst>
            </a:pPr>
            <a:r>
              <a:rPr lang="en-US" sz="1800" dirty="0">
                <a:effectLst/>
                <a:latin typeface="Calibri" panose="020F0502020204030204" pitchFamily="34" charset="0"/>
                <a:ea typeface="Calibri" panose="020F0502020204030204" pitchFamily="34" charset="0"/>
              </a:rPr>
              <a:t>Use Effective Quality Assurance Techniques applies to 7 standards.</a:t>
            </a:r>
          </a:p>
          <a:p>
            <a:pPr marL="342900" marR="0" lvl="0" indent="-342900">
              <a:lnSpc>
                <a:spcPct val="107000"/>
              </a:lnSpc>
              <a:spcBef>
                <a:spcPts val="0"/>
              </a:spcBef>
              <a:spcAft>
                <a:spcPts val="0"/>
              </a:spcAft>
              <a:buFont typeface="+mj-lt"/>
              <a:buAutoNum type="arabicPeriod"/>
              <a:tabLst>
                <a:tab pos="1176655" algn="l"/>
              </a:tabLst>
            </a:pPr>
            <a:r>
              <a:rPr lang="en-US" sz="1800" dirty="0">
                <a:effectLst/>
                <a:latin typeface="Calibri" panose="020F0502020204030204" pitchFamily="34" charset="0"/>
                <a:ea typeface="Calibri" panose="020F0502020204030204" pitchFamily="34" charset="0"/>
              </a:rPr>
              <a:t>Adopt a Secure Coding Standard covers 4 coding standards.</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These coding standards are identified and ranked here in order of priority and threat level based on the threat matrix seen earlier.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Careful consideration was taken in addressing the rankings between a given priority. This is why Prevent SQL Injection and Do not access freed memory are ranked highest because they have high severity and are likely to happen. Compare this with Do not delete a polymorphic object without a virtual destructor which has a low severity but is likely to happen compared to other medium level coding standards.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r>
              <a:rPr lang="en-US" sz="1800" dirty="0">
                <a:effectLst/>
                <a:latin typeface="Calibri" panose="020F0502020204030204" pitchFamily="34" charset="0"/>
                <a:ea typeface="Calibri" panose="020F0502020204030204" pitchFamily="34" charset="0"/>
              </a:rPr>
              <a:t>Essentially, the ranking becomes more dependent on the likelihood of an occurrence as the priority drops before considering other factors like remediation cost.</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Encryption is a valuable technique for ensuring that data is secured whether at rest, in use or in flight. Each state of data carries its own policies and best practices.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Encryption at Rest applies to data that is inactively stored for any significant period of time. Secure encryptions standards should be applied with retention policies set in place for carefully managing this data.</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Encryption in Flight is more vulnerable than data at rest as this data can be readily intercepted and modified during transmission. Secure protocols like SSL and TLS should be used to transport information. This data should also be encrypted before transport and later decrypted to ensure that information is not lost if intercepted.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r>
              <a:rPr lang="en-US" sz="1800" dirty="0">
                <a:effectLst/>
                <a:latin typeface="Calibri" panose="020F0502020204030204" pitchFamily="34" charset="0"/>
                <a:ea typeface="Calibri" panose="020F0502020204030204" pitchFamily="34" charset="0"/>
              </a:rPr>
              <a:t>Encryption in Use presents the most vulnerable state for data. Proper authentication is essential for protecting this type of data as the information is openly susceptible to change or corruption if not handled accordingly. Access should only be granted to this data when needed through secure channels.</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Triple-A framework provides a means by which to protect the system and resources of Green Pace from unauthorized access and provides guidelines for responding to security incidents.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Authentication involves validating verified users that attempt to access the system. The applied policy for this should involve multi-factor authentication so that we can accurately determine that the person accessing the system is whom they say they are.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Authorization defines the minimum permissions a user will need to complete their assigned task. The principle of least privilege should be applied to ensure that users do not gain unauthorized access to protected resources. The policy of Default Deny should be applied across the system to account for any potential oversight during development.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r>
              <a:rPr lang="en-US" sz="1800" dirty="0">
                <a:effectLst/>
                <a:latin typeface="Calibri" panose="020F0502020204030204" pitchFamily="34" charset="0"/>
                <a:ea typeface="Calibri" panose="020F0502020204030204" pitchFamily="34" charset="0"/>
              </a:rPr>
              <a:t>Accounting allows the team to develop a paper trail for incidents and continuously identify weak spots in the existing architecture. Useful logs and metrics should be established with necessary data points to develop this paper trail without exposing sensitive information. </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Unit testing allows developers to rigorously validate that the logic they have written aligns with any predefined business results and helps ensure that minimal tech debt is accumulated later into development.</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use of positive and negative unit tests allows expected behavior to be validated and unexpected edge cases to be anticipated and handled gracefully respectively.</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r>
              <a:rPr lang="en-US" sz="1800" dirty="0">
                <a:effectLst/>
                <a:latin typeface="Calibri" panose="020F0502020204030204" pitchFamily="34" charset="0"/>
                <a:ea typeface="Calibri" panose="020F0502020204030204" pitchFamily="34" charset="0"/>
              </a:rPr>
              <a:t>The following set of unit tests focus on the Range Check Element Access coding standard.</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rPr>
              <a:t>This positive unit test validates that the </a:t>
            </a:r>
            <a:r>
              <a:rPr lang="en-US" sz="1800" dirty="0" err="1">
                <a:effectLst/>
                <a:latin typeface="Calibri" panose="020F0502020204030204" pitchFamily="34" charset="0"/>
                <a:ea typeface="Calibri" panose="020F0502020204030204" pitchFamily="34" charset="0"/>
              </a:rPr>
              <a:t>getElement</a:t>
            </a:r>
            <a:r>
              <a:rPr lang="en-US" sz="1800" dirty="0">
                <a:effectLst/>
                <a:latin typeface="Calibri" panose="020F0502020204030204" pitchFamily="34" charset="0"/>
                <a:ea typeface="Calibri" panose="020F0502020204030204" pitchFamily="34" charset="0"/>
              </a:rPr>
              <a:t> function defined elsewhere can accurately return the value for a valid index in our test string.</a:t>
            </a:r>
            <a:endParaRPr lang="en-US" dirty="0"/>
          </a:p>
        </p:txBody>
      </p:sp>
    </p:spTree>
    <p:extLst>
      <p:ext uri="{BB962C8B-B14F-4D97-AF65-F5344CB8AC3E}">
        <p14:creationId xmlns:p14="http://schemas.microsoft.com/office/powerpoint/2010/main" val="5453968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iki.sei.cmu.edu/confluence/display/cplusplus/MEM50-CPP.+Do+not+access+freed+memory" TargetMode="External"/><Relationship Id="rId13" Type="http://schemas.openxmlformats.org/officeDocument/2006/relationships/hyperlink" Target="https://wiki.sei.cmu.edu/confluence/display/cplusplus/FIO51-CPP.+Close+files+when+they+are+no+longer+needed" TargetMode="External"/><Relationship Id="rId3" Type="http://schemas.openxmlformats.org/officeDocument/2006/relationships/audio" Target="../media/media3.m4a"/><Relationship Id="rId7" Type="http://schemas.openxmlformats.org/officeDocument/2006/relationships/hyperlink" Target="https://wiki.sei.cmu.edu/confluence/display/c/INT30-C.+Ensure+that+unsigned+integer+operations+do+not+wrap" TargetMode="External"/><Relationship Id="rId12" Type="http://schemas.openxmlformats.org/officeDocument/2006/relationships/hyperlink" Target="https://wiki.sei.cmu.edu/confluence/display/cplusplus/MSC50-CPP.+Do+not+use+std%3A%3Arand%28%29+for+generating+pseudorandom+numbers" TargetMode="External"/><Relationship Id="rId17" Type="http://schemas.openxmlformats.org/officeDocument/2006/relationships/image" Target="../media/image4.png"/><Relationship Id="rId2" Type="http://schemas.microsoft.com/office/2007/relationships/media" Target="../media/media3.m4a"/><Relationship Id="rId16" Type="http://schemas.openxmlformats.org/officeDocument/2006/relationships/image" Target="../media/image3.png"/><Relationship Id="rId1" Type="http://schemas.openxmlformats.org/officeDocument/2006/relationships/tags" Target="../tags/tag4.xml"/><Relationship Id="rId6" Type="http://schemas.openxmlformats.org/officeDocument/2006/relationships/hyperlink" Target="https://wiki.sei.cmu.edu/confluence/display/java/IDS00-J.+Prevent+SQL+injection" TargetMode="External"/><Relationship Id="rId11" Type="http://schemas.openxmlformats.org/officeDocument/2006/relationships/hyperlink" Target="https://wiki.sei.cmu.edu/confluence/display/cplusplus/STR53-CPP.+Range+check+element+access" TargetMode="External"/><Relationship Id="rId5" Type="http://schemas.openxmlformats.org/officeDocument/2006/relationships/notesSlide" Target="../notesSlides/notesSlide3.xml"/><Relationship Id="rId15" Type="http://schemas.openxmlformats.org/officeDocument/2006/relationships/hyperlink" Target="https://wiki.sei.cmu.edu/confluence/display/c/DCL03-C.+Use+a+static+assertion+to+test+the+value+of+a+constant+expression" TargetMode="External"/><Relationship Id="rId10" Type="http://schemas.openxmlformats.org/officeDocument/2006/relationships/hyperlink" Target="https://wiki.sei.cmu.edu/confluence/display/cplusplus/OOP52-CPP.+Do+not+delete+a+polymorphic+object+without+a+virtual+destructor" TargetMode="External"/><Relationship Id="rId4" Type="http://schemas.openxmlformats.org/officeDocument/2006/relationships/slideLayout" Target="../slideLayouts/slideLayout2.xml"/><Relationship Id="rId9" Type="http://schemas.openxmlformats.org/officeDocument/2006/relationships/hyperlink" Target="https://wiki.sei.cmu.edu/confluence/display/cplusplus/ERR51-CPP.+Handle+all+exceptions" TargetMode="External"/><Relationship Id="rId14" Type="http://schemas.openxmlformats.org/officeDocument/2006/relationships/hyperlink" Target="https://wiki.sei.cmu.edu/confluence/display/cplusplus/DCL53-CPP.+Do+not+write+syntactically+ambiguous+declarations"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iki.sei.cmu.edu/confluence/display/cplusplus/STR53-CPP.+Range+check+element+access" TargetMode="External"/><Relationship Id="rId13" Type="http://schemas.openxmlformats.org/officeDocument/2006/relationships/hyperlink" Target="https://wiki.sei.cmu.edu/confluence/display/cplusplus/OOP52-CPP.+Do+not+delete+a+polymorphic+object+without+a+virtual+destructor" TargetMode="External"/><Relationship Id="rId3" Type="http://schemas.openxmlformats.org/officeDocument/2006/relationships/audio" Target="../media/media4.m4a"/><Relationship Id="rId7" Type="http://schemas.openxmlformats.org/officeDocument/2006/relationships/hyperlink" Target="https://wiki.sei.cmu.edu/confluence/display/c/INT30-C.+Ensure+that+unsigned+integer+operations+do+not+wrap" TargetMode="External"/><Relationship Id="rId12" Type="http://schemas.openxmlformats.org/officeDocument/2006/relationships/hyperlink" Target="https://wiki.sei.cmu.edu/confluence/display/cplusplus/MSC50-CPP.+Do+not+use+std%3A%3Arand%28%29+for+generating+pseudorandom+numbers" TargetMode="External"/><Relationship Id="rId17" Type="http://schemas.openxmlformats.org/officeDocument/2006/relationships/image" Target="../media/image4.png"/><Relationship Id="rId2" Type="http://schemas.microsoft.com/office/2007/relationships/media" Target="../media/media4.m4a"/><Relationship Id="rId16" Type="http://schemas.openxmlformats.org/officeDocument/2006/relationships/hyperlink" Target="https://wiki.sei.cmu.edu/confluence/display/cplusplus/ERR51-CPP.+Handle+all+exceptions" TargetMode="External"/><Relationship Id="rId1" Type="http://schemas.openxmlformats.org/officeDocument/2006/relationships/tags" Target="../tags/tag5.xml"/><Relationship Id="rId6" Type="http://schemas.openxmlformats.org/officeDocument/2006/relationships/image" Target="../media/image3.png"/><Relationship Id="rId11" Type="http://schemas.openxmlformats.org/officeDocument/2006/relationships/hyperlink" Target="https://wiki.sei.cmu.edu/confluence/display/cplusplus/MEM50-CPP.+Do+not+access+freed+memory" TargetMode="External"/><Relationship Id="rId5" Type="http://schemas.openxmlformats.org/officeDocument/2006/relationships/notesSlide" Target="../notesSlides/notesSlide4.xml"/><Relationship Id="rId15" Type="http://schemas.openxmlformats.org/officeDocument/2006/relationships/hyperlink" Target="https://wiki.sei.cmu.edu/confluence/display/cplusplus/DCL53-CPP.+Do+not+write+syntactically+ambiguous+declarations" TargetMode="External"/><Relationship Id="rId10" Type="http://schemas.openxmlformats.org/officeDocument/2006/relationships/hyperlink" Target="https://wiki.sei.cmu.edu/confluence/display/c/DCL03-C.+Use+a+static+assertion+to+test+the+value+of+a+constant+expression" TargetMode="External"/><Relationship Id="rId4" Type="http://schemas.openxmlformats.org/officeDocument/2006/relationships/slideLayout" Target="../slideLayouts/slideLayout2.xml"/><Relationship Id="rId9" Type="http://schemas.openxmlformats.org/officeDocument/2006/relationships/hyperlink" Target="https://wiki.sei.cmu.edu/confluence/display/java/IDS00-J.+Prevent+SQL+injection" TargetMode="External"/><Relationship Id="rId14" Type="http://schemas.openxmlformats.org/officeDocument/2006/relationships/hyperlink" Target="https://wiki.sei.cmu.edu/confluence/display/cplusplus/FIO51-CPP.+Close+files+when+they+are+no+longer+needed"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iki.sei.cmu.edu/confluence/display/cplusplus/MEM50-CPP.+Do+not+access+freed+memory" TargetMode="External"/><Relationship Id="rId13" Type="http://schemas.openxmlformats.org/officeDocument/2006/relationships/hyperlink" Target="https://wiki.sei.cmu.edu/confluence/display/cplusplus/FIO51-CPP.+Close+files+when+they+are+no+longer+needed" TargetMode="External"/><Relationship Id="rId3" Type="http://schemas.openxmlformats.org/officeDocument/2006/relationships/audio" Target="../media/media5.m4a"/><Relationship Id="rId7" Type="http://schemas.openxmlformats.org/officeDocument/2006/relationships/hyperlink" Target="https://wiki.sei.cmu.edu/confluence/display/java/IDS00-J.+Prevent+SQL+injection" TargetMode="External"/><Relationship Id="rId12" Type="http://schemas.openxmlformats.org/officeDocument/2006/relationships/hyperlink" Target="https://wiki.sei.cmu.edu/confluence/display/cplusplus/MSC50-CPP.+Do+not+use+std%3A%3Arand%28%29+for+generating+pseudorandom+numbers" TargetMode="External"/><Relationship Id="rId17" Type="http://schemas.openxmlformats.org/officeDocument/2006/relationships/image" Target="../media/image4.png"/><Relationship Id="rId2" Type="http://schemas.microsoft.com/office/2007/relationships/media" Target="../media/media5.m4a"/><Relationship Id="rId16" Type="http://schemas.openxmlformats.org/officeDocument/2006/relationships/hyperlink" Target="https://wiki.sei.cmu.edu/confluence/display/c/DCL03-C.+Use+a+static+assertion+to+test+the+value+of+a+constant+expression" TargetMode="External"/><Relationship Id="rId1" Type="http://schemas.openxmlformats.org/officeDocument/2006/relationships/tags" Target="../tags/tag6.xml"/><Relationship Id="rId6" Type="http://schemas.openxmlformats.org/officeDocument/2006/relationships/image" Target="../media/image3.png"/><Relationship Id="rId11" Type="http://schemas.openxmlformats.org/officeDocument/2006/relationships/hyperlink" Target="https://wiki.sei.cmu.edu/confluence/display/cplusplus/STR53-CPP.+Range+check+element+access" TargetMode="External"/><Relationship Id="rId5" Type="http://schemas.openxmlformats.org/officeDocument/2006/relationships/notesSlide" Target="../notesSlides/notesSlide5.xml"/><Relationship Id="rId15" Type="http://schemas.openxmlformats.org/officeDocument/2006/relationships/hyperlink" Target="https://wiki.sei.cmu.edu/confluence/display/cplusplus/DCL53-CPP.+Do+not+write+syntactically+ambiguous+declarations" TargetMode="External"/><Relationship Id="rId10" Type="http://schemas.openxmlformats.org/officeDocument/2006/relationships/hyperlink" Target="https://wiki.sei.cmu.edu/confluence/display/cplusplus/OOP52-CPP.+Do+not+delete+a+polymorphic+object+without+a+virtual+destructor" TargetMode="External"/><Relationship Id="rId4" Type="http://schemas.openxmlformats.org/officeDocument/2006/relationships/slideLayout" Target="../slideLayouts/slideLayout2.xml"/><Relationship Id="rId9" Type="http://schemas.openxmlformats.org/officeDocument/2006/relationships/hyperlink" Target="https://wiki.sei.cmu.edu/confluence/display/c/INT30-C.+Ensure+that+unsigned+integer+operations+do+not+wrap" TargetMode="External"/><Relationship Id="rId14" Type="http://schemas.openxmlformats.org/officeDocument/2006/relationships/hyperlink" Target="https://wiki.sei.cmu.edu/confluence/display/cplusplus/ERR51-CPP.+Handle+all+exceptions" TargetMode="Externa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Francisco Bryan Ortega</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1" name="Audio 10">
            <a:hlinkClick r:id="" action="ppaction://media"/>
            <a:extLst>
              <a:ext uri="{FF2B5EF4-FFF2-40B4-BE49-F238E27FC236}">
                <a16:creationId xmlns:a16="http://schemas.microsoft.com/office/drawing/2014/main" id="{FE10849A-D287-0CF4-AA7E-D8233BB578A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235"/>
    </mc:Choice>
    <mc:Fallback>
      <p:transition spd="slow" advTm="12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22CB0-DCD4-2AFE-9C66-5F2387803C80}"/>
              </a:ext>
            </a:extLst>
          </p:cNvPr>
          <p:cNvSpPr>
            <a:spLocks noGrp="1"/>
          </p:cNvSpPr>
          <p:nvPr>
            <p:ph type="title"/>
          </p:nvPr>
        </p:nvSpPr>
        <p:spPr/>
        <p:txBody>
          <a:bodyPr>
            <a:normAutofit/>
          </a:bodyPr>
          <a:lstStyle/>
          <a:p>
            <a:r>
              <a:rPr lang="en-US" sz="3200" dirty="0"/>
              <a:t>Positive Test: </a:t>
            </a:r>
            <a:r>
              <a:rPr lang="en-US" sz="3200" dirty="0" err="1"/>
              <a:t>CanAccessFirstIndex</a:t>
            </a:r>
            <a:endParaRPr lang="en-US" sz="3200" dirty="0"/>
          </a:p>
        </p:txBody>
      </p:sp>
      <p:pic>
        <p:nvPicPr>
          <p:cNvPr id="5" name="Picture 4">
            <a:extLst>
              <a:ext uri="{FF2B5EF4-FFF2-40B4-BE49-F238E27FC236}">
                <a16:creationId xmlns:a16="http://schemas.microsoft.com/office/drawing/2014/main" id="{123A6649-78EA-BBEE-E012-FC69CBAB8A27}"/>
              </a:ext>
            </a:extLst>
          </p:cNvPr>
          <p:cNvPicPr>
            <a:picLocks noChangeAspect="1"/>
          </p:cNvPicPr>
          <p:nvPr/>
        </p:nvPicPr>
        <p:blipFill>
          <a:blip r:embed="rId5"/>
          <a:stretch>
            <a:fillRect/>
          </a:stretch>
        </p:blipFill>
        <p:spPr>
          <a:xfrm>
            <a:off x="685800" y="2728815"/>
            <a:ext cx="4858428" cy="1400370"/>
          </a:xfrm>
          <a:prstGeom prst="rect">
            <a:avLst/>
          </a:prstGeom>
        </p:spPr>
      </p:pic>
      <p:pic>
        <p:nvPicPr>
          <p:cNvPr id="7" name="Picture 6">
            <a:extLst>
              <a:ext uri="{FF2B5EF4-FFF2-40B4-BE49-F238E27FC236}">
                <a16:creationId xmlns:a16="http://schemas.microsoft.com/office/drawing/2014/main" id="{C0FE7123-9430-D722-9CF9-A8A94CFD5616}"/>
              </a:ext>
            </a:extLst>
          </p:cNvPr>
          <p:cNvPicPr>
            <a:picLocks noChangeAspect="1"/>
          </p:cNvPicPr>
          <p:nvPr/>
        </p:nvPicPr>
        <p:blipFill>
          <a:blip r:embed="rId6"/>
          <a:stretch>
            <a:fillRect/>
          </a:stretch>
        </p:blipFill>
        <p:spPr>
          <a:xfrm>
            <a:off x="4980664" y="4313419"/>
            <a:ext cx="6525536" cy="1905266"/>
          </a:xfrm>
          <a:prstGeom prst="rect">
            <a:avLst/>
          </a:prstGeom>
        </p:spPr>
      </p:pic>
      <p:pic>
        <p:nvPicPr>
          <p:cNvPr id="14" name="Audio 13">
            <a:hlinkClick r:id="" action="ppaction://media"/>
            <a:extLst>
              <a:ext uri="{FF2B5EF4-FFF2-40B4-BE49-F238E27FC236}">
                <a16:creationId xmlns:a16="http://schemas.microsoft.com/office/drawing/2014/main" id="{52113D5B-F28C-1D03-19B2-5F8200152DD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3055838"/>
      </p:ext>
    </p:extLst>
  </p:cSld>
  <p:clrMapOvr>
    <a:masterClrMapping/>
  </p:clrMapOvr>
  <mc:AlternateContent xmlns:mc="http://schemas.openxmlformats.org/markup-compatibility/2006">
    <mc:Choice xmlns:p14="http://schemas.microsoft.com/office/powerpoint/2010/main" Requires="p14">
      <p:transition spd="slow" p14:dur="2000" advTm="8909"/>
    </mc:Choice>
    <mc:Fallback>
      <p:transition spd="slow" advTm="8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4977E-1BE1-A58B-45E9-9F0E7083FEDA}"/>
              </a:ext>
            </a:extLst>
          </p:cNvPr>
          <p:cNvSpPr>
            <a:spLocks noGrp="1"/>
          </p:cNvSpPr>
          <p:nvPr>
            <p:ph type="title"/>
          </p:nvPr>
        </p:nvSpPr>
        <p:spPr>
          <a:xfrm>
            <a:off x="1938528" y="764373"/>
            <a:ext cx="9567672" cy="1293028"/>
          </a:xfrm>
        </p:spPr>
        <p:txBody>
          <a:bodyPr>
            <a:normAutofit fontScale="90000"/>
          </a:bodyPr>
          <a:lstStyle/>
          <a:p>
            <a:r>
              <a:rPr lang="en-US" sz="3600" dirty="0"/>
              <a:t>Negative Test: </a:t>
            </a:r>
            <a:r>
              <a:rPr lang="en-US" sz="3600" dirty="0" err="1"/>
              <a:t>CanThrowOutOfRangeForOutOfBoundsIndex</a:t>
            </a:r>
            <a:endParaRPr lang="en-US" sz="3600" dirty="0"/>
          </a:p>
        </p:txBody>
      </p:sp>
      <p:pic>
        <p:nvPicPr>
          <p:cNvPr id="5" name="Picture 4">
            <a:extLst>
              <a:ext uri="{FF2B5EF4-FFF2-40B4-BE49-F238E27FC236}">
                <a16:creationId xmlns:a16="http://schemas.microsoft.com/office/drawing/2014/main" id="{C9C88E3F-3086-62D3-9E70-57695A0AC7D3}"/>
              </a:ext>
            </a:extLst>
          </p:cNvPr>
          <p:cNvPicPr>
            <a:picLocks noChangeAspect="1"/>
          </p:cNvPicPr>
          <p:nvPr/>
        </p:nvPicPr>
        <p:blipFill>
          <a:blip r:embed="rId5"/>
          <a:stretch>
            <a:fillRect/>
          </a:stretch>
        </p:blipFill>
        <p:spPr>
          <a:xfrm>
            <a:off x="685800" y="2728815"/>
            <a:ext cx="5725324" cy="1400370"/>
          </a:xfrm>
          <a:prstGeom prst="rect">
            <a:avLst/>
          </a:prstGeom>
        </p:spPr>
      </p:pic>
      <p:pic>
        <p:nvPicPr>
          <p:cNvPr id="7" name="Picture 6">
            <a:extLst>
              <a:ext uri="{FF2B5EF4-FFF2-40B4-BE49-F238E27FC236}">
                <a16:creationId xmlns:a16="http://schemas.microsoft.com/office/drawing/2014/main" id="{6823DD30-DFD1-7131-F386-9CDB0499B7A2}"/>
              </a:ext>
            </a:extLst>
          </p:cNvPr>
          <p:cNvPicPr>
            <a:picLocks noChangeAspect="1"/>
          </p:cNvPicPr>
          <p:nvPr/>
        </p:nvPicPr>
        <p:blipFill>
          <a:blip r:embed="rId6"/>
          <a:stretch>
            <a:fillRect/>
          </a:stretch>
        </p:blipFill>
        <p:spPr>
          <a:xfrm>
            <a:off x="4980664" y="4313419"/>
            <a:ext cx="6525536" cy="1905266"/>
          </a:xfrm>
          <a:prstGeom prst="rect">
            <a:avLst/>
          </a:prstGeom>
        </p:spPr>
      </p:pic>
      <p:pic>
        <p:nvPicPr>
          <p:cNvPr id="16" name="Audio 15">
            <a:hlinkClick r:id="" action="ppaction://media"/>
            <a:extLst>
              <a:ext uri="{FF2B5EF4-FFF2-40B4-BE49-F238E27FC236}">
                <a16:creationId xmlns:a16="http://schemas.microsoft.com/office/drawing/2014/main" id="{FE59C2ED-0248-9F7D-4423-1C3CFD1F2F4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94675892"/>
      </p:ext>
    </p:extLst>
  </p:cSld>
  <p:clrMapOvr>
    <a:masterClrMapping/>
  </p:clrMapOvr>
  <mc:AlternateContent xmlns:mc="http://schemas.openxmlformats.org/markup-compatibility/2006">
    <mc:Choice xmlns:p14="http://schemas.microsoft.com/office/powerpoint/2010/main" Requires="p14">
      <p:transition spd="slow" p14:dur="2000" advTm="10074"/>
    </mc:Choice>
    <mc:Fallback>
      <p:transition spd="slow" advTm="10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7B03-58F9-E502-045C-390315781BBE}"/>
              </a:ext>
            </a:extLst>
          </p:cNvPr>
          <p:cNvSpPr>
            <a:spLocks noGrp="1"/>
          </p:cNvSpPr>
          <p:nvPr>
            <p:ph type="title"/>
          </p:nvPr>
        </p:nvSpPr>
        <p:spPr/>
        <p:txBody>
          <a:bodyPr>
            <a:noAutofit/>
          </a:bodyPr>
          <a:lstStyle/>
          <a:p>
            <a:r>
              <a:rPr lang="en-US" sz="3200" dirty="0"/>
              <a:t>Negative Test: </a:t>
            </a:r>
            <a:r>
              <a:rPr lang="en-US" sz="3200" dirty="0" err="1"/>
              <a:t>CanThrowOutOfRangeForEmptyString</a:t>
            </a:r>
            <a:endParaRPr lang="en-US" sz="3200" dirty="0"/>
          </a:p>
        </p:txBody>
      </p:sp>
      <p:pic>
        <p:nvPicPr>
          <p:cNvPr id="5" name="Picture 4">
            <a:extLst>
              <a:ext uri="{FF2B5EF4-FFF2-40B4-BE49-F238E27FC236}">
                <a16:creationId xmlns:a16="http://schemas.microsoft.com/office/drawing/2014/main" id="{37AC7FB3-C886-4597-7D37-D91AE1D4622A}"/>
              </a:ext>
            </a:extLst>
          </p:cNvPr>
          <p:cNvPicPr>
            <a:picLocks noChangeAspect="1"/>
          </p:cNvPicPr>
          <p:nvPr/>
        </p:nvPicPr>
        <p:blipFill>
          <a:blip r:embed="rId5"/>
          <a:stretch>
            <a:fillRect/>
          </a:stretch>
        </p:blipFill>
        <p:spPr>
          <a:xfrm>
            <a:off x="685800" y="2728815"/>
            <a:ext cx="5792008" cy="1400370"/>
          </a:xfrm>
          <a:prstGeom prst="rect">
            <a:avLst/>
          </a:prstGeom>
        </p:spPr>
      </p:pic>
      <p:pic>
        <p:nvPicPr>
          <p:cNvPr id="7" name="Picture 6">
            <a:extLst>
              <a:ext uri="{FF2B5EF4-FFF2-40B4-BE49-F238E27FC236}">
                <a16:creationId xmlns:a16="http://schemas.microsoft.com/office/drawing/2014/main" id="{B413D619-34E8-F9CB-D5C7-D2B7DB4CC06B}"/>
              </a:ext>
            </a:extLst>
          </p:cNvPr>
          <p:cNvPicPr>
            <a:picLocks noChangeAspect="1"/>
          </p:cNvPicPr>
          <p:nvPr/>
        </p:nvPicPr>
        <p:blipFill>
          <a:blip r:embed="rId6"/>
          <a:stretch>
            <a:fillRect/>
          </a:stretch>
        </p:blipFill>
        <p:spPr>
          <a:xfrm>
            <a:off x="4980664" y="4313419"/>
            <a:ext cx="6525536" cy="1905266"/>
          </a:xfrm>
          <a:prstGeom prst="rect">
            <a:avLst/>
          </a:prstGeom>
        </p:spPr>
      </p:pic>
      <p:pic>
        <p:nvPicPr>
          <p:cNvPr id="10" name="Audio 9">
            <a:hlinkClick r:id="" action="ppaction://media"/>
            <a:extLst>
              <a:ext uri="{FF2B5EF4-FFF2-40B4-BE49-F238E27FC236}">
                <a16:creationId xmlns:a16="http://schemas.microsoft.com/office/drawing/2014/main" id="{86C95655-6C14-D7BC-FED8-525D8CDC476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45175961"/>
      </p:ext>
    </p:extLst>
  </p:cSld>
  <p:clrMapOvr>
    <a:masterClrMapping/>
  </p:clrMapOvr>
  <mc:AlternateContent xmlns:mc="http://schemas.openxmlformats.org/markup-compatibility/2006">
    <mc:Choice xmlns:p14="http://schemas.microsoft.com/office/powerpoint/2010/main" Requires="p14">
      <p:transition spd="slow" p14:dur="2000" advTm="10803"/>
    </mc:Choice>
    <mc:Fallback>
      <p:transition spd="slow" advTm="10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EAA82A74-D82E-31FD-420E-DE394CBCB9A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291"/>
    </mc:Choice>
    <mc:Fallback>
      <p:transition spd="slow" advTm="27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600" dirty="0"/>
              <a:t>The </a:t>
            </a:r>
            <a:r>
              <a:rPr lang="en-US" sz="1600" dirty="0" err="1"/>
              <a:t>DevSecOps</a:t>
            </a:r>
            <a:r>
              <a:rPr lang="en-US" sz="1600" dirty="0"/>
              <a:t> pipeline is a CI/CD workflow that integrates security into each step of development in a logical manner with established best practices, tools, and automation. </a:t>
            </a:r>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0"/>
              </a:spcBef>
              <a:spcAft>
                <a:spcPts val="0"/>
              </a:spcAft>
              <a:buClr>
                <a:schemeClr val="lt1"/>
              </a:buClr>
              <a:buSzPts val="2000"/>
              <a:buChar char="•"/>
            </a:pPr>
            <a:r>
              <a:rPr lang="en-US" sz="1600" dirty="0"/>
              <a:t>The </a:t>
            </a:r>
            <a:r>
              <a:rPr lang="en-US" sz="1600" dirty="0" err="1"/>
              <a:t>DevSecOps</a:t>
            </a:r>
            <a:r>
              <a:rPr lang="en-US" sz="1600" dirty="0"/>
              <a:t> pipeline ensures that vulnerabilities are discovered and resolved early by redefining the idea of security as a shared responsibility. </a:t>
            </a:r>
          </a:p>
          <a:p>
            <a:pPr marL="1200150" lvl="2" indent="-285750">
              <a:spcBef>
                <a:spcPts val="0"/>
              </a:spcBef>
              <a:buSzPts val="2000"/>
              <a:buFont typeface="Wingdings" panose="05000000000000000000" pitchFamily="2" charset="2"/>
              <a:buChar char="§"/>
            </a:pPr>
            <a:r>
              <a:rPr lang="en-US" sz="1600" dirty="0"/>
              <a:t>This ensures that security is not left until the end, reducing overall risk to the end user.</a:t>
            </a:r>
          </a:p>
          <a:p>
            <a:pPr marL="1200150" lvl="2" indent="-285750">
              <a:spcBef>
                <a:spcPts val="0"/>
              </a:spcBef>
              <a:buSzPts val="2000"/>
              <a:buFont typeface="Wingdings" panose="05000000000000000000" pitchFamily="2" charset="2"/>
              <a:buChar char="§"/>
            </a:pPr>
            <a:r>
              <a:rPr lang="en-US" sz="1600" dirty="0"/>
              <a:t>Reduces tech debt for all teams involved which allows timelines to be met. </a:t>
            </a:r>
          </a:p>
          <a:p>
            <a:pPr marL="1200150" lvl="2" indent="-285750">
              <a:spcBef>
                <a:spcPts val="0"/>
              </a:spcBef>
              <a:buSzPts val="2000"/>
              <a:buFont typeface="Wingdings" panose="05000000000000000000" pitchFamily="2" charset="2"/>
              <a:buChar char="§"/>
            </a:pPr>
            <a:r>
              <a:rPr lang="en-US" sz="1600" dirty="0"/>
              <a:t>Ensures that all members of the team are aware of their responsibility in promoting security best practices.</a:t>
            </a:r>
          </a:p>
          <a:p>
            <a:pPr marL="1200150" lvl="2" indent="-285750">
              <a:spcBef>
                <a:spcPts val="0"/>
              </a:spcBef>
              <a:buSzPts val="2000"/>
              <a:buFont typeface="Wingdings" panose="05000000000000000000" pitchFamily="2" charset="2"/>
              <a:buChar char="§"/>
            </a:pPr>
            <a:endParaRPr sz="1600" dirty="0"/>
          </a:p>
          <a:p>
            <a:pPr marL="685800" lvl="1" indent="-228600" algn="l" rtl="0">
              <a:lnSpc>
                <a:spcPct val="90000"/>
              </a:lnSpc>
              <a:spcBef>
                <a:spcPts val="500"/>
              </a:spcBef>
              <a:spcAft>
                <a:spcPts val="0"/>
              </a:spcAft>
              <a:buClr>
                <a:schemeClr val="lt1"/>
              </a:buClr>
              <a:buSzPts val="2000"/>
              <a:buChar char="•"/>
            </a:pPr>
            <a:r>
              <a:rPr lang="en-US" sz="1600" b="1" dirty="0"/>
              <a:t>Design</a:t>
            </a:r>
            <a:r>
              <a:rPr lang="en-US" sz="1600" dirty="0"/>
              <a:t>: OWASP and other security standards can be used during this stage to establish familiarity.</a:t>
            </a:r>
          </a:p>
          <a:p>
            <a:pPr marL="685800" lvl="1" indent="-228600" algn="l" rtl="0">
              <a:lnSpc>
                <a:spcPct val="90000"/>
              </a:lnSpc>
              <a:spcBef>
                <a:spcPts val="500"/>
              </a:spcBef>
              <a:spcAft>
                <a:spcPts val="0"/>
              </a:spcAft>
              <a:buClr>
                <a:schemeClr val="lt1"/>
              </a:buClr>
              <a:buSzPts val="2000"/>
              <a:buChar char="•"/>
            </a:pPr>
            <a:r>
              <a:rPr lang="en-US" sz="1600" b="1" dirty="0"/>
              <a:t>Build</a:t>
            </a:r>
            <a:r>
              <a:rPr lang="en-US" sz="1600" dirty="0"/>
              <a:t>: Compiler can be used along with static analysis tools like </a:t>
            </a:r>
            <a:r>
              <a:rPr lang="en-US" sz="1600" dirty="0" err="1"/>
              <a:t>CppCheck</a:t>
            </a:r>
            <a:r>
              <a:rPr lang="en-US" sz="1600" dirty="0"/>
              <a:t> to identify vulnerabilities.</a:t>
            </a:r>
          </a:p>
          <a:p>
            <a:pPr marL="685800" lvl="1" indent="-228600" algn="l" rtl="0">
              <a:lnSpc>
                <a:spcPct val="90000"/>
              </a:lnSpc>
              <a:spcBef>
                <a:spcPts val="500"/>
              </a:spcBef>
              <a:spcAft>
                <a:spcPts val="0"/>
              </a:spcAft>
              <a:buClr>
                <a:schemeClr val="lt1"/>
              </a:buClr>
              <a:buSzPts val="2000"/>
              <a:buChar char="•"/>
            </a:pPr>
            <a:r>
              <a:rPr lang="en-US" sz="1600" b="1" dirty="0"/>
              <a:t>Verify and Test</a:t>
            </a:r>
            <a:r>
              <a:rPr lang="en-US" sz="1600" dirty="0"/>
              <a:t>: Unit testing and other automated security checks can be enforced to ensure common failures or notable edge cases are covered before production.</a:t>
            </a:r>
          </a:p>
          <a:p>
            <a:pPr marL="685800" lvl="1" indent="-228600" algn="l" rtl="0">
              <a:lnSpc>
                <a:spcPct val="90000"/>
              </a:lnSpc>
              <a:spcBef>
                <a:spcPts val="500"/>
              </a:spcBef>
              <a:spcAft>
                <a:spcPts val="0"/>
              </a:spcAft>
              <a:buClr>
                <a:schemeClr val="lt1"/>
              </a:buClr>
              <a:buSzPts val="2000"/>
              <a:buChar char="•"/>
            </a:pPr>
            <a:r>
              <a:rPr lang="en-US" sz="1600" b="1" dirty="0"/>
              <a:t>Monitor and Detect</a:t>
            </a:r>
            <a:r>
              <a:rPr lang="en-US" sz="1600" dirty="0"/>
              <a:t>: Automated tools can be used at this stage to collect and aggregate log data to identify weak spots that can be resolved in the next iteration. </a:t>
            </a:r>
            <a:endParaRPr lang="en-US" sz="1600" b="1"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379715BE-9669-C36B-16D6-68665014239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585"/>
    </mc:Choice>
    <mc:Fallback>
      <p:transition spd="slow" advTm="45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10000"/>
          </a:bodyPr>
          <a:lstStyle/>
          <a:p>
            <a:pPr marL="228600" lvl="0" indent="-228600" algn="l" rtl="0">
              <a:lnSpc>
                <a:spcPct val="90000"/>
              </a:lnSpc>
              <a:spcBef>
                <a:spcPts val="0"/>
              </a:spcBef>
              <a:spcAft>
                <a:spcPts val="0"/>
              </a:spcAft>
              <a:buClr>
                <a:schemeClr val="lt1"/>
              </a:buClr>
              <a:buSzPts val="2000"/>
              <a:buChar char="•"/>
            </a:pPr>
            <a:r>
              <a:rPr lang="en-US" sz="1900" dirty="0"/>
              <a:t>Act now or wait? Waiting will always and further exacerbate an existing issue in the system. Therefore, acting now ensures that existing risks are mitigated, and later threats can be caught early. Acting early on security involves educating everyone involved and sharing knowledge on common threats and best practices</a:t>
            </a:r>
            <a:r>
              <a:rPr lang="en-US" sz="1900"/>
              <a:t>.  </a:t>
            </a:r>
            <a:endParaRPr lang="en-US" sz="1900" dirty="0"/>
          </a:p>
          <a:p>
            <a:pPr marL="228600" lvl="0" indent="-228600" algn="l" rtl="0">
              <a:lnSpc>
                <a:spcPct val="90000"/>
              </a:lnSpc>
              <a:spcBef>
                <a:spcPts val="0"/>
              </a:spcBef>
              <a:spcAft>
                <a:spcPts val="0"/>
              </a:spcAft>
              <a:buClr>
                <a:schemeClr val="lt1"/>
              </a:buClr>
              <a:buSzPts val="2000"/>
              <a:buChar char="•"/>
            </a:pPr>
            <a:endParaRPr lang="en-US" sz="1900" dirty="0"/>
          </a:p>
          <a:p>
            <a:pPr marL="228600" lvl="0" indent="-228600" algn="l" rtl="0">
              <a:lnSpc>
                <a:spcPct val="90000"/>
              </a:lnSpc>
              <a:spcBef>
                <a:spcPts val="0"/>
              </a:spcBef>
              <a:spcAft>
                <a:spcPts val="0"/>
              </a:spcAft>
              <a:buClr>
                <a:schemeClr val="lt1"/>
              </a:buClr>
              <a:buSzPts val="2000"/>
              <a:buChar char="•"/>
            </a:pPr>
            <a:r>
              <a:rPr lang="en-US" sz="1900" dirty="0"/>
              <a:t>The current security strategy attempts to build upon the existing DevOps pipeline by implementing security where needed and automating where possible.</a:t>
            </a:r>
          </a:p>
          <a:p>
            <a:pPr marL="742950" lvl="1" indent="-285750">
              <a:spcBef>
                <a:spcPts val="0"/>
              </a:spcBef>
              <a:buSzPts val="2000"/>
              <a:buFont typeface="Wingdings" panose="05000000000000000000" pitchFamily="2" charset="2"/>
              <a:buChar char="§"/>
            </a:pPr>
            <a:r>
              <a:rPr lang="en-US" sz="1700" dirty="0"/>
              <a:t>The strategy however lacks considerations for the cost and overhead associated with these new policies.</a:t>
            </a:r>
          </a:p>
          <a:p>
            <a:pPr marL="742950" lvl="1" indent="-285750">
              <a:spcBef>
                <a:spcPts val="0"/>
              </a:spcBef>
              <a:buSzPts val="2000"/>
              <a:buFont typeface="Wingdings" panose="05000000000000000000" pitchFamily="2" charset="2"/>
              <a:buChar char="§"/>
            </a:pPr>
            <a:r>
              <a:rPr lang="en-US" sz="1700" dirty="0"/>
              <a:t>This strategy also has not identified the existing threats within the system.</a:t>
            </a:r>
          </a:p>
          <a:p>
            <a:pPr marL="685800" lvl="1" indent="-228600">
              <a:spcBef>
                <a:spcPts val="0"/>
              </a:spcBef>
              <a:buSzPts val="2000"/>
            </a:pPr>
            <a:endParaRPr lang="en-US" sz="1700" dirty="0"/>
          </a:p>
          <a:p>
            <a:pPr marL="228600" lvl="0" indent="-228600" algn="l" rtl="0">
              <a:lnSpc>
                <a:spcPct val="90000"/>
              </a:lnSpc>
              <a:spcBef>
                <a:spcPts val="0"/>
              </a:spcBef>
              <a:spcAft>
                <a:spcPts val="0"/>
              </a:spcAft>
              <a:buClr>
                <a:schemeClr val="lt1"/>
              </a:buClr>
              <a:buSzPts val="2000"/>
              <a:buChar char="•"/>
            </a:pPr>
            <a:r>
              <a:rPr lang="en-US" sz="1900" dirty="0"/>
              <a:t>The risks associated with using this strategy is the potential overhead if integration of best practices is not seamless. There is also the risk of certain tools not working with the tools currently being used. Altogether this could result in unplanned downtime or longer than expected implementation. </a:t>
            </a:r>
          </a:p>
          <a:p>
            <a:pPr marL="228600" lvl="0" indent="-228600" algn="l" rtl="0">
              <a:lnSpc>
                <a:spcPct val="90000"/>
              </a:lnSpc>
              <a:spcBef>
                <a:spcPts val="0"/>
              </a:spcBef>
              <a:spcAft>
                <a:spcPts val="0"/>
              </a:spcAft>
              <a:buClr>
                <a:schemeClr val="lt1"/>
              </a:buClr>
              <a:buSzPts val="2000"/>
              <a:buChar char="•"/>
            </a:pPr>
            <a:endParaRPr lang="en-US" sz="1900" dirty="0"/>
          </a:p>
          <a:p>
            <a:pPr marL="228600" lvl="0" indent="-228600" algn="l" rtl="0">
              <a:lnSpc>
                <a:spcPct val="90000"/>
              </a:lnSpc>
              <a:spcBef>
                <a:spcPts val="0"/>
              </a:spcBef>
              <a:spcAft>
                <a:spcPts val="0"/>
              </a:spcAft>
              <a:buClr>
                <a:schemeClr val="lt1"/>
              </a:buClr>
              <a:buSzPts val="2000"/>
              <a:buChar char="•"/>
            </a:pPr>
            <a:r>
              <a:rPr lang="en-US" sz="1900" dirty="0"/>
              <a:t>Therefore, Green Pace should focus on the following to benefit the most from this security policy:</a:t>
            </a:r>
          </a:p>
          <a:p>
            <a:pPr marL="742950" lvl="1" indent="-285750">
              <a:spcBef>
                <a:spcPts val="0"/>
              </a:spcBef>
              <a:buSzPts val="2000"/>
              <a:buFont typeface="Wingdings" panose="05000000000000000000" pitchFamily="2" charset="2"/>
              <a:buChar char="§"/>
            </a:pPr>
            <a:r>
              <a:rPr lang="en-US" sz="1700" dirty="0"/>
              <a:t>Identify current systems and technical tools.</a:t>
            </a:r>
          </a:p>
          <a:p>
            <a:pPr marL="742950" lvl="1" indent="-285750">
              <a:spcBef>
                <a:spcPts val="0"/>
              </a:spcBef>
              <a:buSzPts val="2000"/>
              <a:buFont typeface="Wingdings" panose="05000000000000000000" pitchFamily="2" charset="2"/>
              <a:buChar char="§"/>
            </a:pPr>
            <a:r>
              <a:rPr lang="en-US" sz="1700" dirty="0"/>
              <a:t>Highlight any vulnerabilities that have been previously discovered by priority.</a:t>
            </a:r>
          </a:p>
          <a:p>
            <a:pPr marL="742950" lvl="1" indent="-285750">
              <a:spcBef>
                <a:spcPts val="0"/>
              </a:spcBef>
              <a:buSzPts val="2000"/>
              <a:buFont typeface="Wingdings" panose="05000000000000000000" pitchFamily="2" charset="2"/>
              <a:buChar char="§"/>
            </a:pPr>
            <a:r>
              <a:rPr lang="en-US" sz="1700" dirty="0"/>
              <a:t>Resolve high priority threats immediately and plan for lower priority items.</a:t>
            </a:r>
          </a:p>
          <a:p>
            <a:pPr marL="742950" lvl="1" indent="-285750">
              <a:spcBef>
                <a:spcPts val="0"/>
              </a:spcBef>
              <a:buSzPts val="2000"/>
              <a:buFont typeface="Wingdings" panose="05000000000000000000" pitchFamily="2" charset="2"/>
              <a:buChar char="§"/>
            </a:pPr>
            <a:r>
              <a:rPr lang="en-US" sz="1700" dirty="0"/>
              <a:t>Educate all </a:t>
            </a:r>
            <a:r>
              <a:rPr lang="en-US" sz="1700" dirty="0" err="1"/>
              <a:t>DevSecOps</a:t>
            </a:r>
            <a:r>
              <a:rPr lang="en-US" sz="1700" dirty="0"/>
              <a:t> team members on best practices and enforce trainings.</a:t>
            </a:r>
          </a:p>
          <a:p>
            <a:pPr marL="742950" lvl="1" indent="-285750">
              <a:spcBef>
                <a:spcPts val="0"/>
              </a:spcBef>
              <a:buSzPts val="2000"/>
              <a:buFont typeface="Wingdings" panose="05000000000000000000" pitchFamily="2" charset="2"/>
              <a:buChar char="§"/>
            </a:pPr>
            <a:r>
              <a:rPr lang="en-US" sz="1700" dirty="0"/>
              <a:t>Begin implementing automation tools where possible.</a:t>
            </a:r>
          </a:p>
          <a:p>
            <a:pPr marL="742950" lvl="1" indent="-285750">
              <a:spcBef>
                <a:spcPts val="0"/>
              </a:spcBef>
              <a:buSzPts val="2000"/>
              <a:buFont typeface="Wingdings" panose="05000000000000000000" pitchFamily="2" charset="2"/>
              <a:buChar char="§"/>
            </a:pPr>
            <a:r>
              <a:rPr lang="en-US" sz="1700" dirty="0"/>
              <a:t>Enforce quality unit tests, code reviews, and effective logging strategies. </a:t>
            </a:r>
          </a:p>
          <a:p>
            <a:pPr marL="685800" lvl="1" indent="-228600">
              <a:spcBef>
                <a:spcPts val="0"/>
              </a:spcBef>
              <a:buSzPts val="2000"/>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018D7EA-48E6-DD90-C2E3-978198F10CC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186"/>
    </mc:Choice>
    <mc:Fallback>
      <p:transition spd="slow" advTm="60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sz="1800" dirty="0"/>
              <a:t>A security policy is only as effective as the team's willingness to learn and train others on how to adopt a security-driven mindset. </a:t>
            </a:r>
          </a:p>
          <a:p>
            <a:pPr marL="228600" indent="-228600">
              <a:spcBef>
                <a:spcPts val="0"/>
              </a:spcBef>
            </a:pPr>
            <a:endParaRPr lang="en-US" sz="1800" dirty="0"/>
          </a:p>
          <a:p>
            <a:pPr marL="228600" indent="-228600">
              <a:spcBef>
                <a:spcPts val="0"/>
              </a:spcBef>
            </a:pPr>
            <a:r>
              <a:rPr lang="en-US" sz="1800" dirty="0"/>
              <a:t>Potential gaps in existing security policy:</a:t>
            </a:r>
          </a:p>
          <a:p>
            <a:pPr marL="742950" lvl="1" indent="-285750">
              <a:spcBef>
                <a:spcPts val="0"/>
              </a:spcBef>
              <a:buFont typeface="Wingdings" panose="05000000000000000000" pitchFamily="2" charset="2"/>
              <a:buChar char="§"/>
            </a:pPr>
            <a:r>
              <a:rPr lang="en-US" sz="1600" dirty="0"/>
              <a:t>Little coverage for role-based access which would require an analysis of vulnerable resources.</a:t>
            </a:r>
          </a:p>
          <a:p>
            <a:pPr marL="742950" lvl="1" indent="-285750">
              <a:spcBef>
                <a:spcPts val="0"/>
              </a:spcBef>
              <a:buFont typeface="Wingdings" panose="05000000000000000000" pitchFamily="2" charset="2"/>
              <a:buChar char="§"/>
            </a:pPr>
            <a:r>
              <a:rPr lang="en-US" sz="1600" dirty="0"/>
              <a:t>Lack of end-to-end testing and other higher level testing strategies.</a:t>
            </a:r>
          </a:p>
          <a:p>
            <a:pPr marL="742950" lvl="1" indent="-285750">
              <a:spcBef>
                <a:spcPts val="0"/>
              </a:spcBef>
              <a:buFont typeface="Wingdings" panose="05000000000000000000" pitchFamily="2" charset="2"/>
              <a:buChar char="§"/>
            </a:pPr>
            <a:r>
              <a:rPr lang="en-US" sz="1600" dirty="0"/>
              <a:t>Defense in Depth strategy does not account for physical layers of protection.</a:t>
            </a:r>
          </a:p>
          <a:p>
            <a:pPr marL="685800" lvl="1" indent="-228600">
              <a:spcBef>
                <a:spcPts val="0"/>
              </a:spcBef>
            </a:pPr>
            <a:endParaRPr lang="en-US" sz="1600" dirty="0"/>
          </a:p>
          <a:p>
            <a:pPr marL="228600" indent="-228600">
              <a:spcBef>
                <a:spcPts val="0"/>
              </a:spcBef>
            </a:pPr>
            <a:r>
              <a:rPr lang="en-US" sz="1800" dirty="0"/>
              <a:t>Future potential gaps in security policy:</a:t>
            </a:r>
            <a:endParaRPr lang="en-US" sz="1600" dirty="0"/>
          </a:p>
          <a:p>
            <a:pPr marL="742950" lvl="1" indent="-285750">
              <a:spcBef>
                <a:spcPts val="0"/>
              </a:spcBef>
              <a:buFont typeface="Wingdings" panose="05000000000000000000" pitchFamily="2" charset="2"/>
              <a:buChar char="§"/>
            </a:pPr>
            <a:r>
              <a:rPr lang="en-US" sz="1600" dirty="0"/>
              <a:t>Possibility of stagnation as teams develop a sense of ease from stability.</a:t>
            </a:r>
          </a:p>
          <a:p>
            <a:pPr marL="742950" lvl="1" indent="-285750">
              <a:spcBef>
                <a:spcPts val="0"/>
              </a:spcBef>
              <a:buFont typeface="Wingdings" panose="05000000000000000000" pitchFamily="2" charset="2"/>
              <a:buChar char="§"/>
            </a:pPr>
            <a:r>
              <a:rPr lang="en-US" sz="1600" dirty="0"/>
              <a:t>Lack of required training or decline in interest to train.</a:t>
            </a:r>
          </a:p>
          <a:p>
            <a:pPr marL="742950" lvl="1" indent="-285750">
              <a:spcBef>
                <a:spcPts val="0"/>
              </a:spcBef>
              <a:buFont typeface="Wingdings" panose="05000000000000000000" pitchFamily="2" charset="2"/>
              <a:buChar char="§"/>
            </a:pPr>
            <a:r>
              <a:rPr lang="en-US" sz="1600" dirty="0"/>
              <a:t>Failure to adopt new security standards as threats change and tools evolve.</a:t>
            </a:r>
          </a:p>
          <a:p>
            <a:pPr marL="685800" lvl="1" indent="-228600">
              <a:spcBef>
                <a:spcPts val="0"/>
              </a:spcBef>
            </a:pPr>
            <a:endParaRPr lang="en-US" sz="1600" dirty="0"/>
          </a:p>
          <a:p>
            <a:pPr marL="228600" indent="-228600">
              <a:spcBef>
                <a:spcPts val="0"/>
              </a:spcBef>
            </a:pPr>
            <a:r>
              <a:rPr lang="en-US" sz="1800" dirty="0"/>
              <a:t>Preventing future problems requires everyone to be proactive. Threats change and develop daily so teams must remain proactive in their awareness and open to using new tools and technologies that can resolve existing vulnerabilities. </a:t>
            </a:r>
          </a:p>
          <a:p>
            <a:pPr marL="685800" lvl="1" indent="-228600">
              <a:spcBef>
                <a:spcPts val="0"/>
              </a:spcBef>
            </a:pPr>
            <a:endParaRPr lang="en-US" sz="1600" dirty="0"/>
          </a:p>
          <a:p>
            <a:pPr marL="228600" indent="-228600">
              <a:spcBef>
                <a:spcPts val="0"/>
              </a:spcBef>
            </a:pPr>
            <a:endParaRPr lang="en-US" sz="1800" dirty="0"/>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D25242E8-F629-6017-CFEB-9F31285F8D3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038"/>
    </mc:Choice>
    <mc:Fallback>
      <p:transition spd="slow" advTm="38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1800" dirty="0"/>
              <a:t>The Equifax data breach of 2017 affected millions and impacted the way the company resolved to enforce security. (</a:t>
            </a:r>
            <a:r>
              <a:rPr lang="en-US" sz="1800" dirty="0" err="1"/>
              <a:t>Fruhlinger</a:t>
            </a:r>
            <a:r>
              <a:rPr lang="en-US" sz="1800" dirty="0"/>
              <a:t>, 2020)</a:t>
            </a:r>
          </a:p>
          <a:p>
            <a:pPr marL="685800" lvl="1" indent="-228600">
              <a:spcBef>
                <a:spcPts val="0"/>
              </a:spcBef>
              <a:buSzPts val="2200"/>
            </a:pPr>
            <a:r>
              <a:rPr lang="en-US" sz="1400" dirty="0"/>
              <a:t>The breach was a result of an overlooked vulnerability that could have been easily resolved. </a:t>
            </a:r>
          </a:p>
          <a:p>
            <a:pPr marL="685800" lvl="1" indent="-228600">
              <a:spcBef>
                <a:spcPts val="0"/>
              </a:spcBef>
              <a:buSzPts val="2200"/>
            </a:pPr>
            <a:r>
              <a:rPr lang="en-US" sz="1400" dirty="0"/>
              <a:t>Their security practices prior to the breach were poorly managed and maintained. </a:t>
            </a:r>
          </a:p>
          <a:p>
            <a:pPr marL="685800" lvl="1" indent="-228600">
              <a:spcBef>
                <a:spcPts val="0"/>
              </a:spcBef>
              <a:buSzPts val="2200"/>
            </a:pPr>
            <a:r>
              <a:rPr lang="en-US" sz="1400" dirty="0"/>
              <a:t>Equifax ended up settling with the US government and has since improved its stand on security with strict checks and enforcement of its security policy. </a:t>
            </a:r>
          </a:p>
          <a:p>
            <a:pPr marL="685800" lvl="1" indent="-228600">
              <a:spcBef>
                <a:spcPts val="0"/>
              </a:spcBef>
              <a:buSzPts val="2200"/>
            </a:pPr>
            <a:endParaRPr lang="en-US" sz="1400" dirty="0"/>
          </a:p>
          <a:p>
            <a:pPr marL="228600" indent="-228600">
              <a:spcBef>
                <a:spcPts val="0"/>
              </a:spcBef>
              <a:buSzPts val="2200"/>
            </a:pPr>
            <a:r>
              <a:rPr lang="en-US" sz="1600" dirty="0"/>
              <a:t>Stagnation is preventable by enforcing required training and ensuring that timelines account for the time needed to thoroughly train individuals.</a:t>
            </a:r>
          </a:p>
          <a:p>
            <a:pPr marL="685800" lvl="1" indent="-228600">
              <a:spcBef>
                <a:spcPts val="0"/>
              </a:spcBef>
              <a:buSzPts val="2200"/>
            </a:pPr>
            <a:r>
              <a:rPr lang="en-US" sz="1400" dirty="0"/>
              <a:t>Senior developers should mentor junior developers to better develop this proactive mindset.</a:t>
            </a:r>
          </a:p>
          <a:p>
            <a:pPr marL="685800" lvl="1" indent="-228600">
              <a:spcBef>
                <a:spcPts val="0"/>
              </a:spcBef>
              <a:buSzPts val="2200"/>
            </a:pPr>
            <a:r>
              <a:rPr lang="en-US" sz="1400" dirty="0"/>
              <a:t>Code review should focus on identifying areas of improvement and best practices.</a:t>
            </a:r>
          </a:p>
          <a:p>
            <a:pPr marL="685800" lvl="1" indent="-228600">
              <a:spcBef>
                <a:spcPts val="0"/>
              </a:spcBef>
              <a:buSzPts val="2200"/>
            </a:pPr>
            <a:r>
              <a:rPr lang="en-US" sz="1400" dirty="0"/>
              <a:t>Teams should set aside time for discovery that can identify the value of using new tools and frameworks.</a:t>
            </a:r>
          </a:p>
          <a:p>
            <a:pPr marL="685800" lvl="1" indent="-228600">
              <a:spcBef>
                <a:spcPts val="0"/>
              </a:spcBef>
              <a:buSzPts val="2200"/>
            </a:pPr>
            <a:endParaRPr lang="en-US" sz="1400" dirty="0"/>
          </a:p>
          <a:p>
            <a:pPr marL="228600" indent="-228600">
              <a:spcBef>
                <a:spcPts val="0"/>
              </a:spcBef>
              <a:buSzPts val="2200"/>
            </a:pPr>
            <a:r>
              <a:rPr lang="en-US" sz="1600" dirty="0"/>
              <a:t>Looking ahead: This security policy is a living document. Preventing future problems requires everyone to enforce security from the beginning and throughout the SDLC.</a:t>
            </a:r>
          </a:p>
          <a:p>
            <a:pPr marL="685800" lvl="1" indent="-228600">
              <a:spcBef>
                <a:spcPts val="0"/>
              </a:spcBef>
              <a:buSzPts val="2200"/>
            </a:pPr>
            <a:r>
              <a:rPr lang="en-US" sz="1400" dirty="0"/>
              <a:t>Regular effort should be made to update outdated material here.</a:t>
            </a:r>
          </a:p>
          <a:p>
            <a:pPr marL="685800" lvl="1" indent="-228600">
              <a:spcBef>
                <a:spcPts val="0"/>
              </a:spcBef>
              <a:buSzPts val="2200"/>
            </a:pPr>
            <a:r>
              <a:rPr lang="en-US" sz="1400" dirty="0"/>
              <a:t>Deployments to production should not occur if the code does not comply with the standards set here. </a:t>
            </a:r>
          </a:p>
          <a:p>
            <a:pPr marL="685800" lvl="1" indent="-228600">
              <a:spcBef>
                <a:spcPts val="0"/>
              </a:spcBef>
              <a:buSzPts val="2200"/>
            </a:pPr>
            <a:r>
              <a:rPr lang="en-US" sz="1400" dirty="0"/>
              <a:t>Teams should consider external audits to assess weaknesses in their Defense in Depth strategy, such as white hat testing. </a:t>
            </a:r>
            <a:endParaRPr sz="14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1686AEE2-4711-96ED-89BF-E58B47DBAD3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0094"/>
    </mc:Choice>
    <mc:Fallback>
      <p:transition spd="slow" advTm="70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marR="0" indent="0">
              <a:spcBef>
                <a:spcPts val="0"/>
              </a:spcBef>
              <a:spcAft>
                <a:spcPts val="0"/>
              </a:spcAft>
              <a:buNone/>
            </a:pPr>
            <a:r>
              <a:rPr lang="en-US" sz="1800" dirty="0" err="1">
                <a:effectLst/>
                <a:latin typeface="Calibri" panose="020F0502020204030204" pitchFamily="34" charset="0"/>
                <a:ea typeface="Calibri" panose="020F0502020204030204" pitchFamily="34" charset="0"/>
              </a:rPr>
              <a:t>Dinic</a:t>
            </a:r>
            <a:r>
              <a:rPr lang="en-US" sz="1800" dirty="0">
                <a:effectLst/>
                <a:latin typeface="Calibri" panose="020F0502020204030204" pitchFamily="34" charset="0"/>
                <a:ea typeface="Calibri" panose="020F0502020204030204" pitchFamily="34" charset="0"/>
              </a:rPr>
              <a:t>, M. (2024, April 29). </a:t>
            </a:r>
            <a:r>
              <a:rPr lang="en-US" sz="1800" i="1" dirty="0">
                <a:effectLst/>
                <a:latin typeface="Calibri" panose="020F0502020204030204" pitchFamily="34" charset="0"/>
                <a:ea typeface="Calibri" panose="020F0502020204030204" pitchFamily="34" charset="0"/>
              </a:rPr>
              <a:t>Understanding encryption - data at rest, in motion, in use</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Jatheon</a:t>
            </a:r>
            <a:r>
              <a:rPr lang="en-US" sz="1800" dirty="0">
                <a:effectLst/>
                <a:latin typeface="Calibri" panose="020F0502020204030204" pitchFamily="34" charset="0"/>
                <a:ea typeface="Calibri" panose="020F0502020204030204" pitchFamily="34" charset="0"/>
              </a:rPr>
              <a:t> Technologies Inc. 	https://jatheon.com/blog/data-at-rest-data-in-motion-data-in-use/</a:t>
            </a: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err="1">
                <a:effectLst/>
                <a:latin typeface="Calibri" panose="020F0502020204030204" pitchFamily="34" charset="0"/>
                <a:ea typeface="Calibri" panose="020F0502020204030204" pitchFamily="34" charset="0"/>
              </a:rPr>
              <a:t>Fruhlinger</a:t>
            </a:r>
            <a:r>
              <a:rPr lang="en-US" sz="1800" dirty="0">
                <a:effectLst/>
                <a:latin typeface="Calibri" panose="020F0502020204030204" pitchFamily="34" charset="0"/>
                <a:ea typeface="Calibri" panose="020F0502020204030204" pitchFamily="34" charset="0"/>
              </a:rPr>
              <a:t>, J. (2020, February 12). </a:t>
            </a:r>
            <a:r>
              <a:rPr lang="en-US" sz="1800" i="1" dirty="0">
                <a:effectLst/>
                <a:latin typeface="Calibri" panose="020F0502020204030204" pitchFamily="34" charset="0"/>
                <a:ea typeface="Calibri" panose="020F0502020204030204" pitchFamily="34" charset="0"/>
              </a:rPr>
              <a:t>Equifax Data Breach FAQ: What happened, who was affected, what was the 	impact?. </a:t>
            </a:r>
            <a:r>
              <a:rPr lang="en-US" sz="1800" dirty="0">
                <a:effectLst/>
                <a:latin typeface="Calibri" panose="020F0502020204030204" pitchFamily="34" charset="0"/>
                <a:ea typeface="Calibri" panose="020F0502020204030204" pitchFamily="34" charset="0"/>
              </a:rPr>
              <a:t>CSO Online. https://www.csoonline.com/article/567833/equifax-data-breach-faq-what-	happened-who-was-affected-what-was-the-impact.html</a:t>
            </a: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dirty="0">
                <a:effectLst/>
                <a:latin typeface="Calibri" panose="020F0502020204030204" pitchFamily="34" charset="0"/>
                <a:ea typeface="Calibri" panose="020F0502020204030204" pitchFamily="34" charset="0"/>
              </a:rPr>
              <a:t>Martinez, J. (2024, September 27). </a:t>
            </a:r>
            <a:r>
              <a:rPr lang="en-US" sz="1800" i="1" dirty="0">
                <a:effectLst/>
                <a:latin typeface="Calibri" panose="020F0502020204030204" pitchFamily="34" charset="0"/>
                <a:ea typeface="Calibri" panose="020F0502020204030204" pitchFamily="34" charset="0"/>
              </a:rPr>
              <a:t>What is AAA Security? authentication, authorization, and accounting</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StrongDM</a:t>
            </a:r>
            <a:r>
              <a:rPr lang="en-US" sz="1800" dirty="0">
                <a:effectLst/>
                <a:latin typeface="Calibri" panose="020F0502020204030204" pitchFamily="34" charset="0"/>
                <a:ea typeface="Calibri" panose="020F0502020204030204" pitchFamily="34" charset="0"/>
              </a:rPr>
              <a:t>. https://www.strongdm.com/blog/aaa-security</a:t>
            </a: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8DA69DDC-B5C5-7EA4-79FD-ADCCB1A92F3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357"/>
    </mc:Choice>
    <mc:Fallback>
      <p:transition spd="slow" advTm="7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254496" y="2179521"/>
            <a:ext cx="5410200" cy="4024125"/>
          </a:xfrm>
          <a:prstGeom prst="rect">
            <a:avLst/>
          </a:prstGeom>
          <a:noFill/>
          <a:ln>
            <a:noFill/>
          </a:ln>
        </p:spPr>
        <p:txBody>
          <a:bodyPr spcFirstLastPara="1" wrap="square" lIns="91425" tIns="45700" rIns="91425" bIns="45700" anchor="t" anchorCtr="0">
            <a:normAutofit lnSpcReduction="10000"/>
          </a:bodyPr>
          <a:lstStyle/>
          <a:p>
            <a:pPr marL="685800" lvl="0" indent="0" rtl="0">
              <a:lnSpc>
                <a:spcPct val="90000"/>
              </a:lnSpc>
              <a:spcBef>
                <a:spcPts val="0"/>
              </a:spcBef>
              <a:spcAft>
                <a:spcPts val="0"/>
              </a:spcAft>
              <a:buSzPts val="1800"/>
              <a:buNone/>
            </a:pPr>
            <a:r>
              <a:rPr lang="en-US" sz="1600" dirty="0"/>
              <a:t>The purpose of this security policy is to provide Green Pace developers with a set of standards and best practices that can be readily applied to ensure the security of our software, hardware, and data. This policy ensures that every developer understands their role in secure software development and why security should not be an afterthought. </a:t>
            </a:r>
          </a:p>
          <a:p>
            <a:pPr marL="685800" lvl="0" indent="0" rtl="0">
              <a:lnSpc>
                <a:spcPct val="90000"/>
              </a:lnSpc>
              <a:spcBef>
                <a:spcPts val="0"/>
              </a:spcBef>
              <a:spcAft>
                <a:spcPts val="0"/>
              </a:spcAft>
              <a:buSzPts val="1800"/>
              <a:buNone/>
            </a:pPr>
            <a:endParaRPr lang="en-US" sz="1600" dirty="0"/>
          </a:p>
          <a:p>
            <a:pPr marL="685800" lvl="0" indent="0" rtl="0">
              <a:lnSpc>
                <a:spcPct val="90000"/>
              </a:lnSpc>
              <a:spcBef>
                <a:spcPts val="0"/>
              </a:spcBef>
              <a:spcAft>
                <a:spcPts val="0"/>
              </a:spcAft>
              <a:buSzPts val="1800"/>
              <a:buNone/>
            </a:pPr>
            <a:r>
              <a:rPr lang="en-US" sz="1600" dirty="0"/>
              <a:t>A Defense in Depth approach was applied to the development of this policy to ensure that all areas involved with development have been thoroughly considered and that risk to the whole system is mitigated via containment strategies. Everything from encryption to unit testing and automation was assessed to secure the system in a layered approach.</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27304" y="2179521"/>
            <a:ext cx="6148334" cy="3617775"/>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B6AAFEBD-53C1-F188-480A-E3CB535FDDE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401"/>
    </mc:Choice>
    <mc:Fallback>
      <p:transition spd="slow" advTm="30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1280160"/>
            <a:ext cx="2486100" cy="4938590"/>
          </a:xfrm>
          <a:prstGeom prst="rect">
            <a:avLst/>
          </a:prstGeom>
          <a:noFill/>
          <a:ln>
            <a:noFill/>
          </a:ln>
        </p:spPr>
        <p:txBody>
          <a:bodyPr spcFirstLastPara="1" wrap="square" lIns="91425" tIns="45700" rIns="91425" bIns="45700" anchor="t" anchorCtr="0">
            <a:normAutofit fontScale="70000" lnSpcReduction="20000"/>
          </a:bodyPr>
          <a:lstStyle/>
          <a:p>
            <a:pPr marL="139700" indent="0">
              <a:buSzPts val="2200"/>
              <a:buNone/>
            </a:pPr>
            <a:r>
              <a:rPr lang="en-US" sz="2300" dirty="0"/>
              <a:t>High Priority threats should be prioritized in the most logical order of threat and remediation cost.</a:t>
            </a:r>
          </a:p>
          <a:p>
            <a:pPr marL="139700" indent="0">
              <a:buSzPts val="2200"/>
              <a:buNone/>
            </a:pPr>
            <a:r>
              <a:rPr lang="en-US" sz="2300" dirty="0"/>
              <a:t>Low priority threats should not be dismissed but planned for accordingly.</a:t>
            </a:r>
          </a:p>
          <a:p>
            <a:pPr marL="139700" indent="0">
              <a:buSzPts val="2200"/>
              <a:buNone/>
            </a:pPr>
            <a:endParaRPr lang="en-US" sz="2300" dirty="0"/>
          </a:p>
          <a:p>
            <a:pPr marL="139700" indent="0">
              <a:buSzPts val="2200"/>
              <a:buNone/>
            </a:pPr>
            <a:r>
              <a:rPr lang="en-US" sz="2300" dirty="0"/>
              <a:t>Automation can be utilized to detect these coding vulnerabilities early into development lifecycle by focusing on static analysis and testing strategies that identify potential errors and bugs before quality assurance teams discover them. </a:t>
            </a:r>
          </a:p>
          <a:p>
            <a:pPr marL="228600" lvl="0" indent="-88900" algn="l" rtl="0">
              <a:lnSpc>
                <a:spcPct val="90000"/>
              </a:lnSpc>
              <a:spcBef>
                <a:spcPts val="1000"/>
              </a:spcBef>
              <a:spcAft>
                <a:spcPts val="0"/>
              </a:spcAft>
              <a:buClr>
                <a:schemeClr val="lt1"/>
              </a:buClr>
              <a:buSzPts val="2200"/>
              <a:buNone/>
            </a:pPr>
            <a:endParaRPr lang="en-US" dirty="0"/>
          </a:p>
        </p:txBody>
      </p:sp>
      <p:graphicFrame>
        <p:nvGraphicFramePr>
          <p:cNvPr id="161" name="Google Shape;161;p4" descr="Alt text required"/>
          <p:cNvGraphicFramePr/>
          <p:nvPr>
            <p:extLst>
              <p:ext uri="{D42A27DB-BD31-4B8C-83A1-F6EECF244321}">
                <p14:modId xmlns:p14="http://schemas.microsoft.com/office/powerpoint/2010/main" val="2713878002"/>
              </p:ext>
            </p:extLst>
          </p:nvPr>
        </p:nvGraphicFramePr>
        <p:xfrm>
          <a:off x="3283287" y="2194550"/>
          <a:ext cx="7835225" cy="380994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sng" strike="noStrike" cap="none" dirty="0">
                          <a:solidFill>
                            <a:srgbClr val="000000"/>
                          </a:solidFill>
                          <a:effectLst/>
                          <a:latin typeface="Arial"/>
                          <a:ea typeface="Arial"/>
                          <a:cs typeface="Arial"/>
                          <a:sym typeface="Arial"/>
                          <a:hlinkClick r:id="rId6"/>
                        </a:rPr>
                        <a:t>IDS-000-J</a:t>
                      </a:r>
                      <a:endParaRPr lang="en-US" sz="1400" b="0" i="0" u="sng" strike="noStrike" cap="none" dirty="0">
                        <a:solidFill>
                          <a:srgbClr val="000000"/>
                        </a:solidFill>
                        <a:effectLst/>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1400" b="0" i="0" u="sng" strike="noStrike" cap="none" dirty="0">
                          <a:solidFill>
                            <a:srgbClr val="000000"/>
                          </a:solidFill>
                          <a:effectLst/>
                          <a:latin typeface="Arial"/>
                          <a:ea typeface="Arial"/>
                          <a:cs typeface="Arial"/>
                          <a:sym typeface="Arial"/>
                          <a:hlinkClick r:id="rId7"/>
                        </a:rPr>
                        <a:t>INT-030-C</a:t>
                      </a:r>
                      <a:endParaRPr lang="en-US" sz="1400" b="0" i="0" u="sng" strike="noStrike" cap="none" dirty="0">
                        <a:solidFill>
                          <a:srgbClr val="000000"/>
                        </a:solidFill>
                        <a:effectLst/>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1400" b="0" i="0" u="sng" strike="noStrike" cap="none">
                          <a:solidFill>
                            <a:srgbClr val="000000"/>
                          </a:solidFill>
                          <a:effectLst/>
                          <a:latin typeface="Arial"/>
                          <a:ea typeface="Arial"/>
                          <a:cs typeface="Arial"/>
                          <a:sym typeface="Arial"/>
                          <a:hlinkClick r:id="rId8"/>
                        </a:rPr>
                        <a:t>MEM-050-CPP</a:t>
                      </a:r>
                      <a:endParaRPr lang="en-US" sz="1400" b="0" i="0" u="sng" strike="noStrike" cap="none" dirty="0">
                        <a:solidFill>
                          <a:srgbClr val="000000"/>
                        </a:solidFill>
                        <a:effectLst/>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1400" b="0" i="0" u="sng" strike="noStrike" cap="none">
                          <a:solidFill>
                            <a:srgbClr val="000000"/>
                          </a:solidFill>
                          <a:effectLst/>
                          <a:latin typeface="Arial"/>
                          <a:ea typeface="Arial"/>
                          <a:cs typeface="Arial"/>
                          <a:sym typeface="Arial"/>
                          <a:hlinkClick r:id="rId9"/>
                        </a:rPr>
                        <a:t>ERR-051-CPP</a:t>
                      </a:r>
                      <a:endParaRPr lang="en-US" sz="1400" b="0" i="0" u="sng" strike="noStrike" cap="none">
                        <a:solidFill>
                          <a:srgbClr val="000000"/>
                        </a:solidFill>
                        <a:effectLst/>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1400" b="0" i="0" u="sng" strike="noStrike" cap="none">
                          <a:solidFill>
                            <a:srgbClr val="000000"/>
                          </a:solidFill>
                          <a:effectLst/>
                          <a:latin typeface="Arial"/>
                          <a:ea typeface="Arial"/>
                          <a:cs typeface="Arial"/>
                          <a:sym typeface="Arial"/>
                          <a:hlinkClick r:id="rId10"/>
                        </a:rPr>
                        <a:t>OOP-052-CCP</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sng" strike="noStrike" cap="none" dirty="0">
                          <a:solidFill>
                            <a:srgbClr val="000000"/>
                          </a:solidFill>
                          <a:effectLst/>
                          <a:latin typeface="Arial"/>
                          <a:ea typeface="Arial"/>
                          <a:cs typeface="Arial"/>
                          <a:sym typeface="Arial"/>
                          <a:hlinkClick r:id="rId6"/>
                        </a:rPr>
                        <a:t>IDS-000-J</a:t>
                      </a:r>
                      <a:endParaRPr lang="en-US" sz="1400" b="0" i="0" u="sng" strike="noStrike" cap="none" dirty="0">
                        <a:solidFill>
                          <a:srgbClr val="000000"/>
                        </a:solidFill>
                        <a:effectLst/>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1400" b="0" i="0" u="sng" strike="noStrike" cap="none" dirty="0">
                          <a:solidFill>
                            <a:srgbClr val="000000"/>
                          </a:solidFill>
                          <a:effectLst/>
                          <a:latin typeface="Arial"/>
                          <a:ea typeface="Arial"/>
                          <a:cs typeface="Arial"/>
                          <a:sym typeface="Arial"/>
                          <a:hlinkClick r:id="rId8"/>
                        </a:rPr>
                        <a:t>MEM-050-CPP</a:t>
                      </a:r>
                      <a:endParaRPr lang="en-US" sz="1400" b="0" i="0" u="sng" strike="noStrike" cap="none" dirty="0">
                        <a:solidFill>
                          <a:srgbClr val="000000"/>
                        </a:solidFill>
                        <a:effectLst/>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1400" b="0" i="0" u="sng" strike="noStrike" cap="none" dirty="0">
                          <a:solidFill>
                            <a:srgbClr val="000000"/>
                          </a:solidFill>
                          <a:effectLst/>
                          <a:latin typeface="Arial"/>
                          <a:ea typeface="Arial"/>
                          <a:cs typeface="Arial"/>
                          <a:sym typeface="Arial"/>
                          <a:hlinkClick r:id="rId7"/>
                        </a:rPr>
                        <a:t>INT-030-C</a:t>
                      </a:r>
                      <a:endParaRPr lang="en-US" sz="1400" b="0" i="0" u="sng" strike="noStrike" cap="none" dirty="0">
                        <a:solidFill>
                          <a:srgbClr val="000000"/>
                        </a:solidFill>
                        <a:effectLst/>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1400" b="0" i="0" u="sng" strike="noStrike" cap="none" dirty="0">
                          <a:solidFill>
                            <a:srgbClr val="000000"/>
                          </a:solidFill>
                          <a:effectLst/>
                          <a:latin typeface="Arial"/>
                          <a:ea typeface="Arial"/>
                          <a:cs typeface="Arial"/>
                          <a:sym typeface="Arial"/>
                          <a:hlinkClick r:id="rId10"/>
                        </a:rPr>
                        <a:t>OOP-052-CCP</a:t>
                      </a:r>
                      <a:endParaRPr lang="en-US" sz="1400" b="0" i="0" u="sng" strike="noStrike" cap="none" dirty="0">
                        <a:solidFill>
                          <a:srgbClr val="000000"/>
                        </a:solidFill>
                        <a:effectLst/>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1400" b="0" i="0" u="sng" strike="noStrike" cap="none" dirty="0">
                          <a:solidFill>
                            <a:srgbClr val="000000"/>
                          </a:solidFill>
                          <a:effectLst/>
                          <a:latin typeface="Arial"/>
                          <a:ea typeface="Arial"/>
                          <a:cs typeface="Arial"/>
                          <a:sym typeface="Arial"/>
                          <a:hlinkClick r:id="rId11"/>
                        </a:rPr>
                        <a:t>STR-053-CPP</a:t>
                      </a:r>
                      <a:endParaRPr lang="en-US" sz="1400" b="0" i="0" u="sng" strike="noStrike" cap="none" dirty="0">
                        <a:solidFill>
                          <a:srgbClr val="000000"/>
                        </a:solidFill>
                        <a:effectLst/>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1400" b="0" i="0" u="sng" strike="noStrike" cap="none" dirty="0">
                          <a:solidFill>
                            <a:srgbClr val="000000"/>
                          </a:solidFill>
                          <a:effectLst/>
                          <a:latin typeface="Arial"/>
                          <a:ea typeface="Arial"/>
                          <a:cs typeface="Arial"/>
                          <a:sym typeface="Arial"/>
                          <a:hlinkClick r:id="rId12"/>
                        </a:rPr>
                        <a:t>MSC-050-CPP</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sng" strike="noStrike" cap="none" dirty="0">
                          <a:solidFill>
                            <a:srgbClr val="000000"/>
                          </a:solidFill>
                          <a:effectLst/>
                          <a:latin typeface="Arial"/>
                          <a:ea typeface="Arial"/>
                          <a:cs typeface="Arial"/>
                          <a:sym typeface="Arial"/>
                          <a:hlinkClick r:id="rId13"/>
                        </a:rPr>
                        <a:t>FIO-051-CPP</a:t>
                      </a:r>
                      <a:endParaRPr lang="en-US" sz="1400" b="0" i="0" u="sng" strike="noStrike" cap="none" dirty="0">
                        <a:solidFill>
                          <a:srgbClr val="000000"/>
                        </a:solidFill>
                        <a:effectLst/>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1400" b="0" i="0" u="sng" strike="noStrike" cap="none" dirty="0">
                          <a:solidFill>
                            <a:srgbClr val="000000"/>
                          </a:solidFill>
                          <a:effectLst/>
                          <a:latin typeface="Arial"/>
                          <a:ea typeface="Arial"/>
                          <a:cs typeface="Arial"/>
                          <a:sym typeface="Arial"/>
                          <a:hlinkClick r:id="rId9"/>
                        </a:rPr>
                        <a:t>ERR-051-CPP</a:t>
                      </a:r>
                      <a:endParaRPr lang="en-US" sz="1400" b="0" i="0" u="sng" strike="noStrike" cap="none" dirty="0">
                        <a:solidFill>
                          <a:srgbClr val="000000"/>
                        </a:solidFill>
                        <a:effectLst/>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1400" b="0" i="0" u="sng" strike="noStrike" cap="none" dirty="0">
                          <a:solidFill>
                            <a:srgbClr val="000000"/>
                          </a:solidFill>
                          <a:effectLst/>
                          <a:latin typeface="Arial"/>
                          <a:ea typeface="Arial"/>
                          <a:cs typeface="Arial"/>
                          <a:sym typeface="Arial"/>
                          <a:hlinkClick r:id="rId14"/>
                        </a:rPr>
                        <a:t>DCL-053-CPP</a:t>
                      </a:r>
                      <a:endParaRPr lang="en-US" sz="1400" b="0" i="0" u="sng" strike="noStrike" cap="none" dirty="0">
                        <a:solidFill>
                          <a:srgbClr val="000000"/>
                        </a:solidFill>
                        <a:effectLst/>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1400" b="0" i="0" u="sng" strike="noStrike" cap="none" dirty="0">
                          <a:solidFill>
                            <a:srgbClr val="000000"/>
                          </a:solidFill>
                          <a:effectLst/>
                          <a:latin typeface="Arial"/>
                          <a:ea typeface="Arial"/>
                          <a:cs typeface="Arial"/>
                          <a:sym typeface="Arial"/>
                          <a:hlinkClick r:id="rId15"/>
                        </a:rPr>
                        <a:t>DCL-003-C</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sng" strike="noStrike" cap="none" dirty="0">
                          <a:solidFill>
                            <a:srgbClr val="000000"/>
                          </a:solidFill>
                          <a:effectLst/>
                          <a:latin typeface="Arial"/>
                          <a:ea typeface="Arial"/>
                          <a:cs typeface="Arial"/>
                          <a:sym typeface="Arial"/>
                          <a:hlinkClick r:id="rId15"/>
                        </a:rPr>
                        <a:t>DCL-003-C</a:t>
                      </a:r>
                      <a:endParaRPr lang="en-US" sz="1400" b="0" i="0" u="sng" strike="noStrike" cap="none" dirty="0">
                        <a:solidFill>
                          <a:srgbClr val="000000"/>
                        </a:solidFill>
                        <a:effectLst/>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1400" b="0" i="0" u="sng" strike="noStrike" cap="none" dirty="0">
                          <a:solidFill>
                            <a:srgbClr val="000000"/>
                          </a:solidFill>
                          <a:effectLst/>
                          <a:latin typeface="Arial"/>
                          <a:ea typeface="Arial"/>
                          <a:cs typeface="Arial"/>
                          <a:sym typeface="Arial"/>
                          <a:hlinkClick r:id="rId8"/>
                        </a:rPr>
                        <a:t>MEM-050-CPP</a:t>
                      </a:r>
                      <a:endParaRPr lang="en-US" sz="1400" b="0" i="0" u="sng" strike="noStrike" cap="none" dirty="0">
                        <a:solidFill>
                          <a:srgbClr val="000000"/>
                        </a:solidFill>
                        <a:effectLst/>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1400" b="0" i="0" u="sng" strike="noStrike" cap="none" dirty="0">
                          <a:solidFill>
                            <a:srgbClr val="000000"/>
                          </a:solidFill>
                          <a:effectLst/>
                          <a:latin typeface="Arial"/>
                          <a:ea typeface="Arial"/>
                          <a:cs typeface="Arial"/>
                          <a:sym typeface="Arial"/>
                          <a:hlinkClick r:id="rId13"/>
                        </a:rPr>
                        <a:t>FIO-051-CPP</a:t>
                      </a:r>
                      <a:endParaRPr lang="en-US" sz="1400" b="0" i="0" u="sng" strike="noStrike" cap="none" dirty="0">
                        <a:solidFill>
                          <a:srgbClr val="000000"/>
                        </a:solidFill>
                        <a:effectLst/>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1400" b="0" i="0" u="sng" strike="noStrike" cap="none" dirty="0">
                          <a:solidFill>
                            <a:srgbClr val="000000"/>
                          </a:solidFill>
                          <a:effectLst/>
                          <a:latin typeface="Arial"/>
                          <a:ea typeface="Arial"/>
                          <a:cs typeface="Arial"/>
                          <a:sym typeface="Arial"/>
                          <a:hlinkClick r:id="rId11"/>
                        </a:rPr>
                        <a:t>STR-053-CPP</a:t>
                      </a:r>
                      <a:endParaRPr lang="en-US" sz="1400" b="0" i="0" u="sng" strike="noStrike" cap="none" dirty="0">
                        <a:solidFill>
                          <a:srgbClr val="000000"/>
                        </a:solidFill>
                        <a:effectLst/>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1400" b="0" i="0" u="sng" strike="noStrike" cap="none" dirty="0">
                          <a:solidFill>
                            <a:srgbClr val="000000"/>
                          </a:solidFill>
                          <a:effectLst/>
                          <a:latin typeface="Arial"/>
                          <a:ea typeface="Arial"/>
                          <a:cs typeface="Arial"/>
                          <a:sym typeface="Arial"/>
                          <a:hlinkClick r:id="rId14"/>
                        </a:rPr>
                        <a:t>DCL-053-CPP</a:t>
                      </a:r>
                      <a:endParaRPr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1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18A8C533-7056-07E2-1C08-3BDDCEFDA8E2}"/>
              </a:ext>
            </a:extLst>
          </p:cNvPr>
          <p:cNvPicPr>
            <a:picLocks noChangeAspect="1"/>
          </p:cNvPicPr>
          <p:nvPr>
            <a:audioFile r:link="rId3"/>
            <p:extLst>
              <p:ext uri="{DAA4B4D4-6D71-4841-9C94-3DE7FCFB9230}">
                <p14:media xmlns:p14="http://schemas.microsoft.com/office/powerpoint/2010/main" r:embed="rId2"/>
              </p:ext>
            </p:extLst>
          </p:nvPr>
        </p:nvPicPr>
        <p:blipFill>
          <a:blip r:embed="rId1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076"/>
    </mc:Choice>
    <mc:Fallback>
      <p:transition spd="slow" advTm="27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1773936"/>
            <a:ext cx="10820400" cy="444475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dirty="0"/>
              <a:t> </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DAD06F28-56C9-584C-1BDC-330D24B9CA46}"/>
              </a:ext>
            </a:extLst>
          </p:cNvPr>
          <p:cNvGraphicFramePr>
            <a:graphicFrameLocks noGrp="1"/>
          </p:cNvGraphicFramePr>
          <p:nvPr>
            <p:extLst>
              <p:ext uri="{D42A27DB-BD31-4B8C-83A1-F6EECF244321}">
                <p14:modId xmlns:p14="http://schemas.microsoft.com/office/powerpoint/2010/main" val="941134135"/>
              </p:ext>
            </p:extLst>
          </p:nvPr>
        </p:nvGraphicFramePr>
        <p:xfrm>
          <a:off x="685801" y="1932817"/>
          <a:ext cx="10398273" cy="4373880"/>
        </p:xfrm>
        <a:graphic>
          <a:graphicData uri="http://schemas.openxmlformats.org/drawingml/2006/table">
            <a:tbl>
              <a:tblPr firstRow="1" bandRow="1">
                <a:tableStyleId>{802198C4-3087-4945-87E3-76CBB3509B7E}</a:tableStyleId>
              </a:tblPr>
              <a:tblGrid>
                <a:gridCol w="746076">
                  <a:extLst>
                    <a:ext uri="{9D8B030D-6E8A-4147-A177-3AD203B41FA5}">
                      <a16:colId xmlns:a16="http://schemas.microsoft.com/office/drawing/2014/main" val="4127448424"/>
                    </a:ext>
                  </a:extLst>
                </a:gridCol>
                <a:gridCol w="4484292">
                  <a:extLst>
                    <a:ext uri="{9D8B030D-6E8A-4147-A177-3AD203B41FA5}">
                      <a16:colId xmlns:a16="http://schemas.microsoft.com/office/drawing/2014/main" val="4233731787"/>
                    </a:ext>
                  </a:extLst>
                </a:gridCol>
                <a:gridCol w="5167905">
                  <a:extLst>
                    <a:ext uri="{9D8B030D-6E8A-4147-A177-3AD203B41FA5}">
                      <a16:colId xmlns:a16="http://schemas.microsoft.com/office/drawing/2014/main" val="3374912023"/>
                    </a:ext>
                  </a:extLst>
                </a:gridCol>
              </a:tblGrid>
              <a:tr h="370840">
                <a:tc gridSpan="2">
                  <a:txBody>
                    <a:bodyPr/>
                    <a:lstStyle/>
                    <a:p>
                      <a:pPr algn="ctr"/>
                      <a:r>
                        <a:rPr lang="en-US" dirty="0">
                          <a:solidFill>
                            <a:schemeClr val="bg1"/>
                          </a:solidFill>
                        </a:rPr>
                        <a:t>Core Security Principles</a:t>
                      </a:r>
                    </a:p>
                  </a:txBody>
                  <a:tcPr anchor="ctr"/>
                </a:tc>
                <a:tc hMerge="1">
                  <a:txBody>
                    <a:bodyPr/>
                    <a:lstStyle/>
                    <a:p>
                      <a:endParaRPr lang="en-US" dirty="0"/>
                    </a:p>
                  </a:txBody>
                  <a:tcPr/>
                </a:tc>
                <a:tc>
                  <a:txBody>
                    <a:bodyPr/>
                    <a:lstStyle/>
                    <a:p>
                      <a:pPr algn="ctr"/>
                      <a:r>
                        <a:rPr lang="en-US" dirty="0">
                          <a:solidFill>
                            <a:schemeClr val="bg1"/>
                          </a:solidFill>
                        </a:rPr>
                        <a:t>Applicable Coding Standards</a:t>
                      </a:r>
                    </a:p>
                  </a:txBody>
                  <a:tcPr anchor="ctr"/>
                </a:tc>
                <a:extLst>
                  <a:ext uri="{0D108BD9-81ED-4DB2-BD59-A6C34878D82A}">
                    <a16:rowId xmlns:a16="http://schemas.microsoft.com/office/drawing/2014/main" val="1517917832"/>
                  </a:ext>
                </a:extLst>
              </a:tr>
              <a:tr h="370840">
                <a:tc>
                  <a:txBody>
                    <a:bodyPr/>
                    <a:lstStyle/>
                    <a:p>
                      <a:pPr algn="ctr"/>
                      <a:r>
                        <a:rPr lang="en-US" dirty="0">
                          <a:solidFill>
                            <a:schemeClr val="bg1"/>
                          </a:solidFill>
                        </a:rPr>
                        <a:t>1</a:t>
                      </a:r>
                    </a:p>
                  </a:txBody>
                  <a:tcPr anchor="ctr"/>
                </a:tc>
                <a:tc>
                  <a:txBody>
                    <a:bodyPr/>
                    <a:lstStyle/>
                    <a:p>
                      <a:pPr marL="0" marR="0" lvl="0" indent="0">
                        <a:spcBef>
                          <a:spcPts val="0"/>
                        </a:spcBef>
                        <a:spcAft>
                          <a:spcPts val="0"/>
                        </a:spcAft>
                        <a:buFont typeface="+mj-lt"/>
                        <a:buNone/>
                      </a:pPr>
                      <a:r>
                        <a:rPr lang="en-US" sz="1400" dirty="0">
                          <a:solidFill>
                            <a:schemeClr val="bg1"/>
                          </a:solidFill>
                          <a:effectLst/>
                          <a:latin typeface="Arial" panose="020B0604020202020204" pitchFamily="34" charset="0"/>
                          <a:ea typeface="Calibri" panose="020F0502020204030204" pitchFamily="34" charset="0"/>
                          <a:cs typeface="Arial" panose="020B0604020202020204" pitchFamily="34" charset="0"/>
                        </a:rPr>
                        <a:t>Validate</a:t>
                      </a:r>
                      <a:r>
                        <a:rPr lang="en-US" sz="14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1400" dirty="0">
                          <a:solidFill>
                            <a:schemeClr val="bg1"/>
                          </a:solidFill>
                          <a:effectLst/>
                          <a:latin typeface="Arial" panose="020B0604020202020204" pitchFamily="34" charset="0"/>
                          <a:ea typeface="Calibri" panose="020F0502020204030204" pitchFamily="34" charset="0"/>
                          <a:cs typeface="Arial" panose="020B0604020202020204" pitchFamily="34" charset="0"/>
                        </a:rPr>
                        <a:t>Input Data</a:t>
                      </a:r>
                    </a:p>
                  </a:txBody>
                  <a:tcPr marL="63500" marR="63500" marT="63500" marB="63500"/>
                </a:tc>
                <a:tc>
                  <a:txBody>
                    <a:bodyPr/>
                    <a:lstStyle/>
                    <a:p>
                      <a:r>
                        <a:rPr lang="en-US" sz="1400" b="0" i="0" u="sng" strike="noStrike" cap="none" dirty="0">
                          <a:solidFill>
                            <a:srgbClr val="000000"/>
                          </a:solidFill>
                          <a:effectLst/>
                          <a:latin typeface="Arial"/>
                          <a:ea typeface="Arial"/>
                          <a:cs typeface="Arial"/>
                          <a:sym typeface="Arial"/>
                          <a:hlinkClick r:id="rId7"/>
                        </a:rPr>
                        <a:t>INT-030-C</a:t>
                      </a:r>
                      <a:r>
                        <a:rPr lang="en-US" sz="1400" b="0" i="0" u="sng" strike="noStrike" cap="none" dirty="0">
                          <a:solidFill>
                            <a:srgbClr val="000000"/>
                          </a:solidFill>
                          <a:effectLst/>
                          <a:latin typeface="Arial"/>
                          <a:ea typeface="Arial"/>
                          <a:cs typeface="Arial"/>
                          <a:sym typeface="Arial"/>
                        </a:rPr>
                        <a:t>, </a:t>
                      </a:r>
                      <a:r>
                        <a:rPr lang="en-US" sz="1400" b="0" i="0" u="sng" strike="noStrike" cap="none" dirty="0">
                          <a:solidFill>
                            <a:srgbClr val="000000"/>
                          </a:solidFill>
                          <a:effectLst/>
                          <a:latin typeface="Arial"/>
                          <a:ea typeface="Arial"/>
                          <a:cs typeface="Arial"/>
                          <a:sym typeface="Arial"/>
                          <a:hlinkClick r:id="rId8"/>
                        </a:rPr>
                        <a:t>STR-053-CPP</a:t>
                      </a:r>
                      <a:r>
                        <a:rPr lang="en-US" sz="1400" b="0" i="0" u="sng" strike="noStrike" cap="none" dirty="0">
                          <a:solidFill>
                            <a:srgbClr val="000000"/>
                          </a:solidFill>
                          <a:effectLst/>
                          <a:latin typeface="Arial"/>
                          <a:ea typeface="Arial"/>
                          <a:cs typeface="Arial"/>
                          <a:sym typeface="Arial"/>
                        </a:rPr>
                        <a:t>, </a:t>
                      </a:r>
                      <a:r>
                        <a:rPr lang="en-US" sz="1400" b="0" i="0" u="sng" strike="noStrike" cap="none" dirty="0">
                          <a:solidFill>
                            <a:srgbClr val="000000"/>
                          </a:solidFill>
                          <a:effectLst/>
                          <a:latin typeface="Arial"/>
                          <a:ea typeface="Arial"/>
                          <a:cs typeface="Arial"/>
                          <a:sym typeface="Arial"/>
                          <a:hlinkClick r:id="rId9"/>
                        </a:rPr>
                        <a:t>IDS-000-J</a:t>
                      </a:r>
                      <a:endParaRPr lang="en-US" dirty="0">
                        <a:solidFill>
                          <a:schemeClr val="bg1"/>
                        </a:solidFill>
                      </a:endParaRPr>
                    </a:p>
                  </a:txBody>
                  <a:tcPr anchor="ctr"/>
                </a:tc>
                <a:extLst>
                  <a:ext uri="{0D108BD9-81ED-4DB2-BD59-A6C34878D82A}">
                    <a16:rowId xmlns:a16="http://schemas.microsoft.com/office/drawing/2014/main" val="2595075293"/>
                  </a:ext>
                </a:extLst>
              </a:tr>
              <a:tr h="370840">
                <a:tc>
                  <a:txBody>
                    <a:bodyPr/>
                    <a:lstStyle/>
                    <a:p>
                      <a:pPr algn="ctr"/>
                      <a:r>
                        <a:rPr lang="en-US" dirty="0">
                          <a:solidFill>
                            <a:schemeClr val="bg1"/>
                          </a:solidFill>
                        </a:rPr>
                        <a:t>2</a:t>
                      </a:r>
                    </a:p>
                  </a:txBody>
                  <a:tcPr anchor="ctr"/>
                </a:tc>
                <a:tc>
                  <a:txBody>
                    <a:bodyPr/>
                    <a:lstStyle/>
                    <a:p>
                      <a:pPr marL="0" marR="0" lvl="0" indent="0">
                        <a:spcBef>
                          <a:spcPts val="0"/>
                        </a:spcBef>
                        <a:spcAft>
                          <a:spcPts val="0"/>
                        </a:spcAft>
                        <a:buFont typeface="+mj-lt"/>
                        <a:buNone/>
                      </a:pPr>
                      <a:r>
                        <a:rPr lang="en-US" sz="1400" dirty="0">
                          <a:solidFill>
                            <a:schemeClr val="bg1"/>
                          </a:solidFill>
                          <a:effectLst/>
                          <a:latin typeface="Arial" panose="020B0604020202020204" pitchFamily="34" charset="0"/>
                          <a:ea typeface="Calibri" panose="020F0502020204030204" pitchFamily="34" charset="0"/>
                          <a:cs typeface="Arial" panose="020B0604020202020204" pitchFamily="34" charset="0"/>
                        </a:rPr>
                        <a:t>Heed Compiler Warnings</a:t>
                      </a:r>
                    </a:p>
                  </a:txBody>
                  <a:tcPr marL="63500" marR="63500" marT="63500" marB="63500"/>
                </a:tc>
                <a:tc>
                  <a:txBody>
                    <a:bodyPr/>
                    <a:lstStyle/>
                    <a:p>
                      <a:r>
                        <a:rPr lang="en-US" sz="1400" b="0" i="0" u="sng" strike="noStrike" cap="none" dirty="0">
                          <a:solidFill>
                            <a:srgbClr val="000000"/>
                          </a:solidFill>
                          <a:effectLst/>
                          <a:latin typeface="Arial"/>
                          <a:ea typeface="Arial"/>
                          <a:cs typeface="Arial"/>
                          <a:sym typeface="Arial"/>
                          <a:hlinkClick r:id="rId10"/>
                        </a:rPr>
                        <a:t>DCL-003-C</a:t>
                      </a:r>
                      <a:endParaRPr lang="en-US" dirty="0">
                        <a:solidFill>
                          <a:schemeClr val="bg1"/>
                        </a:solidFill>
                      </a:endParaRPr>
                    </a:p>
                  </a:txBody>
                  <a:tcPr anchor="ctr"/>
                </a:tc>
                <a:extLst>
                  <a:ext uri="{0D108BD9-81ED-4DB2-BD59-A6C34878D82A}">
                    <a16:rowId xmlns:a16="http://schemas.microsoft.com/office/drawing/2014/main" val="4234297320"/>
                  </a:ext>
                </a:extLst>
              </a:tr>
              <a:tr h="370840">
                <a:tc>
                  <a:txBody>
                    <a:bodyPr/>
                    <a:lstStyle/>
                    <a:p>
                      <a:pPr algn="ctr"/>
                      <a:r>
                        <a:rPr lang="en-US" dirty="0">
                          <a:solidFill>
                            <a:schemeClr val="bg1"/>
                          </a:solidFill>
                        </a:rPr>
                        <a:t>3</a:t>
                      </a:r>
                    </a:p>
                  </a:txBody>
                  <a:tcPr anchor="ctr"/>
                </a:tc>
                <a:tc>
                  <a:txBody>
                    <a:bodyPr/>
                    <a:lstStyle/>
                    <a:p>
                      <a:pPr marL="0" marR="0" lvl="0" indent="0">
                        <a:spcBef>
                          <a:spcPts val="0"/>
                        </a:spcBef>
                        <a:spcAft>
                          <a:spcPts val="0"/>
                        </a:spcAft>
                        <a:buFont typeface="+mj-lt"/>
                        <a:buNone/>
                      </a:pPr>
                      <a:r>
                        <a:rPr lang="en-US" sz="1400" dirty="0">
                          <a:solidFill>
                            <a:schemeClr val="bg1"/>
                          </a:solidFill>
                          <a:effectLst/>
                          <a:latin typeface="Arial" panose="020B0604020202020204" pitchFamily="34" charset="0"/>
                          <a:ea typeface="Calibri" panose="020F0502020204030204" pitchFamily="34" charset="0"/>
                          <a:cs typeface="Arial" panose="020B0604020202020204" pitchFamily="34" charset="0"/>
                        </a:rPr>
                        <a:t>Architect and Design for Security Policies</a:t>
                      </a:r>
                    </a:p>
                  </a:txBody>
                  <a:tcPr marL="63500" marR="63500" marT="63500" marB="63500"/>
                </a:tc>
                <a:tc>
                  <a:txBody>
                    <a:bodyPr/>
                    <a:lstStyle/>
                    <a:p>
                      <a:r>
                        <a:rPr lang="en-US" sz="1400" b="0" i="0" u="sng" strike="noStrike" cap="none" dirty="0">
                          <a:solidFill>
                            <a:srgbClr val="000000"/>
                          </a:solidFill>
                          <a:effectLst/>
                          <a:latin typeface="Arial"/>
                          <a:ea typeface="Arial"/>
                          <a:cs typeface="Arial"/>
                          <a:sym typeface="Arial"/>
                          <a:hlinkClick r:id="rId7"/>
                        </a:rPr>
                        <a:t>INT-030-C</a:t>
                      </a:r>
                      <a:r>
                        <a:rPr lang="en-US" sz="1400" b="0" i="0" u="sng" strike="noStrike" cap="none" dirty="0">
                          <a:solidFill>
                            <a:srgbClr val="000000"/>
                          </a:solidFill>
                          <a:effectLst/>
                          <a:latin typeface="Arial"/>
                          <a:ea typeface="Arial"/>
                          <a:cs typeface="Arial"/>
                          <a:sym typeface="Arial"/>
                        </a:rPr>
                        <a:t>, </a:t>
                      </a:r>
                      <a:r>
                        <a:rPr lang="en-US" sz="1400" b="0" i="0" u="sng" strike="noStrike" cap="none" dirty="0">
                          <a:solidFill>
                            <a:srgbClr val="000000"/>
                          </a:solidFill>
                          <a:effectLst/>
                          <a:latin typeface="Arial"/>
                          <a:ea typeface="Arial"/>
                          <a:cs typeface="Arial"/>
                          <a:sym typeface="Arial"/>
                          <a:hlinkClick r:id="rId9"/>
                        </a:rPr>
                        <a:t>IDS-000-J</a:t>
                      </a:r>
                      <a:r>
                        <a:rPr lang="en-US" sz="1400" b="0" i="0" u="sng" strike="noStrike" cap="none" dirty="0">
                          <a:solidFill>
                            <a:srgbClr val="000000"/>
                          </a:solidFill>
                          <a:effectLst/>
                          <a:latin typeface="Arial"/>
                          <a:ea typeface="Arial"/>
                          <a:cs typeface="Arial"/>
                          <a:sym typeface="Arial"/>
                        </a:rPr>
                        <a:t>, </a:t>
                      </a:r>
                      <a:r>
                        <a:rPr lang="en-US" sz="1400" b="0" i="0" u="sng" strike="noStrike" cap="none" dirty="0">
                          <a:solidFill>
                            <a:srgbClr val="000000"/>
                          </a:solidFill>
                          <a:effectLst/>
                          <a:latin typeface="Arial"/>
                          <a:ea typeface="Arial"/>
                          <a:cs typeface="Arial"/>
                          <a:sym typeface="Arial"/>
                          <a:hlinkClick r:id="rId11"/>
                        </a:rPr>
                        <a:t>MEM-050-CPP</a:t>
                      </a:r>
                      <a:r>
                        <a:rPr lang="en-US" sz="1400" b="0" i="0" u="sng" strike="noStrike" cap="none" dirty="0">
                          <a:solidFill>
                            <a:srgbClr val="000000"/>
                          </a:solidFill>
                          <a:effectLst/>
                          <a:latin typeface="Arial"/>
                          <a:ea typeface="Arial"/>
                          <a:cs typeface="Arial"/>
                          <a:sym typeface="Arial"/>
                        </a:rPr>
                        <a:t>, </a:t>
                      </a:r>
                      <a:r>
                        <a:rPr lang="en-US" sz="1400" b="0" i="0" u="sng" strike="noStrike" cap="none" dirty="0">
                          <a:solidFill>
                            <a:srgbClr val="000000"/>
                          </a:solidFill>
                          <a:effectLst/>
                          <a:latin typeface="Arial"/>
                          <a:ea typeface="Arial"/>
                          <a:cs typeface="Arial"/>
                          <a:sym typeface="Arial"/>
                          <a:hlinkClick r:id="rId12"/>
                        </a:rPr>
                        <a:t>MSC-050-CPP</a:t>
                      </a:r>
                      <a:r>
                        <a:rPr lang="en-US" sz="1400" b="0" i="0" u="sng" strike="noStrike" cap="none" dirty="0">
                          <a:solidFill>
                            <a:srgbClr val="000000"/>
                          </a:solidFill>
                          <a:effectLst/>
                          <a:latin typeface="Arial"/>
                          <a:ea typeface="Arial"/>
                          <a:cs typeface="Arial"/>
                          <a:sym typeface="Arial"/>
                        </a:rPr>
                        <a:t>, </a:t>
                      </a:r>
                    </a:p>
                    <a:p>
                      <a:r>
                        <a:rPr lang="en-US" sz="1400" b="0" i="0" u="sng" strike="noStrike" cap="none" dirty="0">
                          <a:solidFill>
                            <a:srgbClr val="000000"/>
                          </a:solidFill>
                          <a:effectLst/>
                          <a:latin typeface="Arial"/>
                          <a:ea typeface="Arial"/>
                          <a:cs typeface="Arial"/>
                          <a:sym typeface="Arial"/>
                          <a:hlinkClick r:id="rId13"/>
                        </a:rPr>
                        <a:t>OOP-052-CCP</a:t>
                      </a:r>
                      <a:r>
                        <a:rPr lang="en-US" sz="1400" b="0" i="0" u="sng" strike="noStrike" cap="none" dirty="0">
                          <a:solidFill>
                            <a:srgbClr val="000000"/>
                          </a:solidFill>
                          <a:effectLst/>
                          <a:latin typeface="Arial"/>
                          <a:ea typeface="Arial"/>
                          <a:cs typeface="Arial"/>
                          <a:sym typeface="Arial"/>
                        </a:rPr>
                        <a:t>, </a:t>
                      </a:r>
                      <a:r>
                        <a:rPr lang="en-US" sz="1400" b="0" i="0" u="sng" strike="noStrike" cap="none" dirty="0">
                          <a:solidFill>
                            <a:srgbClr val="000000"/>
                          </a:solidFill>
                          <a:effectLst/>
                          <a:latin typeface="Arial"/>
                          <a:ea typeface="Arial"/>
                          <a:cs typeface="Arial"/>
                          <a:sym typeface="Arial"/>
                          <a:hlinkClick r:id="rId14"/>
                        </a:rPr>
                        <a:t>FIO-051-CPP</a:t>
                      </a:r>
                      <a:endParaRPr lang="en-US" dirty="0">
                        <a:solidFill>
                          <a:schemeClr val="bg1"/>
                        </a:solidFill>
                      </a:endParaRPr>
                    </a:p>
                  </a:txBody>
                  <a:tcPr anchor="ctr"/>
                </a:tc>
                <a:extLst>
                  <a:ext uri="{0D108BD9-81ED-4DB2-BD59-A6C34878D82A}">
                    <a16:rowId xmlns:a16="http://schemas.microsoft.com/office/drawing/2014/main" val="1834971189"/>
                  </a:ext>
                </a:extLst>
              </a:tr>
              <a:tr h="370840">
                <a:tc>
                  <a:txBody>
                    <a:bodyPr/>
                    <a:lstStyle/>
                    <a:p>
                      <a:pPr algn="ctr"/>
                      <a:r>
                        <a:rPr lang="en-US" dirty="0">
                          <a:solidFill>
                            <a:schemeClr val="bg1"/>
                          </a:solidFill>
                        </a:rPr>
                        <a:t>4</a:t>
                      </a:r>
                    </a:p>
                  </a:txBody>
                  <a:tcPr anchor="ctr"/>
                </a:tc>
                <a:tc>
                  <a:txBody>
                    <a:bodyPr/>
                    <a:lstStyle/>
                    <a:p>
                      <a:pPr marL="0" marR="0" lvl="0" indent="0">
                        <a:spcBef>
                          <a:spcPts val="0"/>
                        </a:spcBef>
                        <a:spcAft>
                          <a:spcPts val="0"/>
                        </a:spcAft>
                        <a:buFont typeface="+mj-lt"/>
                        <a:buNone/>
                      </a:pPr>
                      <a:r>
                        <a:rPr lang="en-US" sz="1400" dirty="0">
                          <a:solidFill>
                            <a:schemeClr val="bg1"/>
                          </a:solidFill>
                          <a:effectLst/>
                          <a:latin typeface="Arial" panose="020B0604020202020204" pitchFamily="34" charset="0"/>
                          <a:ea typeface="Calibri" panose="020F0502020204030204" pitchFamily="34" charset="0"/>
                          <a:cs typeface="Arial" panose="020B0604020202020204" pitchFamily="34" charset="0"/>
                        </a:rPr>
                        <a:t>Keep It Simple</a:t>
                      </a:r>
                    </a:p>
                  </a:txBody>
                  <a:tcPr marL="63500" marR="63500" marT="63500" marB="63500"/>
                </a:tc>
                <a:tc>
                  <a:txBody>
                    <a:bodyPr/>
                    <a:lstStyle/>
                    <a:p>
                      <a:r>
                        <a:rPr lang="en-US" sz="1400" b="0" i="0" u="sng" strike="noStrike" cap="none" dirty="0">
                          <a:solidFill>
                            <a:srgbClr val="000000"/>
                          </a:solidFill>
                          <a:effectLst/>
                          <a:latin typeface="Arial"/>
                          <a:ea typeface="Arial"/>
                          <a:cs typeface="Arial"/>
                          <a:sym typeface="Arial"/>
                          <a:hlinkClick r:id="rId15"/>
                        </a:rPr>
                        <a:t>DCL-053-CPP</a:t>
                      </a:r>
                      <a:endParaRPr lang="en-US" dirty="0">
                        <a:solidFill>
                          <a:schemeClr val="bg1"/>
                        </a:solidFill>
                      </a:endParaRPr>
                    </a:p>
                  </a:txBody>
                  <a:tcPr anchor="ctr"/>
                </a:tc>
                <a:extLst>
                  <a:ext uri="{0D108BD9-81ED-4DB2-BD59-A6C34878D82A}">
                    <a16:rowId xmlns:a16="http://schemas.microsoft.com/office/drawing/2014/main" val="2904276036"/>
                  </a:ext>
                </a:extLst>
              </a:tr>
              <a:tr h="370840">
                <a:tc>
                  <a:txBody>
                    <a:bodyPr/>
                    <a:lstStyle/>
                    <a:p>
                      <a:pPr algn="ctr"/>
                      <a:r>
                        <a:rPr lang="en-US" dirty="0">
                          <a:solidFill>
                            <a:schemeClr val="bg1"/>
                          </a:solidFill>
                        </a:rPr>
                        <a:t>5</a:t>
                      </a:r>
                    </a:p>
                  </a:txBody>
                  <a:tcPr anchor="ctr"/>
                </a:tc>
                <a:tc>
                  <a:txBody>
                    <a:bodyPr/>
                    <a:lstStyle/>
                    <a:p>
                      <a:pPr marL="0" marR="0" lvl="0" indent="0">
                        <a:spcBef>
                          <a:spcPts val="0"/>
                        </a:spcBef>
                        <a:spcAft>
                          <a:spcPts val="0"/>
                        </a:spcAft>
                        <a:buFont typeface="+mj-lt"/>
                        <a:buNone/>
                      </a:pPr>
                      <a:r>
                        <a:rPr lang="en-US" sz="1400" dirty="0">
                          <a:solidFill>
                            <a:schemeClr val="bg1"/>
                          </a:solidFill>
                          <a:effectLst/>
                          <a:latin typeface="Arial" panose="020B0604020202020204" pitchFamily="34" charset="0"/>
                          <a:ea typeface="Calibri" panose="020F0502020204030204" pitchFamily="34" charset="0"/>
                          <a:cs typeface="Arial" panose="020B0604020202020204" pitchFamily="34" charset="0"/>
                        </a:rPr>
                        <a:t>Default Deny</a:t>
                      </a:r>
                    </a:p>
                  </a:txBody>
                  <a:tcPr marL="63500" marR="63500" marT="63500" marB="63500"/>
                </a:tc>
                <a:tc>
                  <a:txBody>
                    <a:bodyPr/>
                    <a:lstStyle/>
                    <a:p>
                      <a:endParaRPr lang="en-US" dirty="0">
                        <a:solidFill>
                          <a:schemeClr val="bg1"/>
                        </a:solidFill>
                      </a:endParaRPr>
                    </a:p>
                  </a:txBody>
                  <a:tcPr anchor="ctr"/>
                </a:tc>
                <a:extLst>
                  <a:ext uri="{0D108BD9-81ED-4DB2-BD59-A6C34878D82A}">
                    <a16:rowId xmlns:a16="http://schemas.microsoft.com/office/drawing/2014/main" val="4029566771"/>
                  </a:ext>
                </a:extLst>
              </a:tr>
              <a:tr h="370840">
                <a:tc>
                  <a:txBody>
                    <a:bodyPr/>
                    <a:lstStyle/>
                    <a:p>
                      <a:pPr algn="ctr"/>
                      <a:r>
                        <a:rPr lang="en-US" dirty="0">
                          <a:solidFill>
                            <a:schemeClr val="bg1"/>
                          </a:solidFill>
                        </a:rPr>
                        <a:t>6</a:t>
                      </a:r>
                    </a:p>
                  </a:txBody>
                  <a:tcPr anchor="ctr"/>
                </a:tc>
                <a:tc>
                  <a:txBody>
                    <a:bodyPr/>
                    <a:lstStyle/>
                    <a:p>
                      <a:pPr marL="0" marR="0" lvl="0" indent="0">
                        <a:spcBef>
                          <a:spcPts val="0"/>
                        </a:spcBef>
                        <a:spcAft>
                          <a:spcPts val="0"/>
                        </a:spcAft>
                        <a:buFont typeface="+mj-lt"/>
                        <a:buNone/>
                      </a:pPr>
                      <a:r>
                        <a:rPr lang="en-US" sz="1400" dirty="0">
                          <a:solidFill>
                            <a:schemeClr val="bg1"/>
                          </a:solidFill>
                          <a:effectLst/>
                          <a:latin typeface="Arial" panose="020B0604020202020204" pitchFamily="34" charset="0"/>
                          <a:ea typeface="Calibri" panose="020F0502020204030204" pitchFamily="34" charset="0"/>
                          <a:cs typeface="Arial" panose="020B0604020202020204" pitchFamily="34" charset="0"/>
                        </a:rPr>
                        <a:t>Adhere to the Principle of Least Privilege</a:t>
                      </a:r>
                    </a:p>
                  </a:txBody>
                  <a:tcPr marL="63500" marR="63500" marT="63500" marB="63500"/>
                </a:tc>
                <a:tc>
                  <a:txBody>
                    <a:bodyPr/>
                    <a:lstStyle/>
                    <a:p>
                      <a:endParaRPr lang="en-US" dirty="0">
                        <a:solidFill>
                          <a:schemeClr val="bg1"/>
                        </a:solidFill>
                      </a:endParaRPr>
                    </a:p>
                  </a:txBody>
                  <a:tcPr anchor="ctr"/>
                </a:tc>
                <a:extLst>
                  <a:ext uri="{0D108BD9-81ED-4DB2-BD59-A6C34878D82A}">
                    <a16:rowId xmlns:a16="http://schemas.microsoft.com/office/drawing/2014/main" val="1188042908"/>
                  </a:ext>
                </a:extLst>
              </a:tr>
              <a:tr h="370840">
                <a:tc>
                  <a:txBody>
                    <a:bodyPr/>
                    <a:lstStyle/>
                    <a:p>
                      <a:pPr algn="ctr"/>
                      <a:r>
                        <a:rPr lang="en-US" dirty="0">
                          <a:solidFill>
                            <a:schemeClr val="bg1"/>
                          </a:solidFill>
                        </a:rPr>
                        <a:t>7</a:t>
                      </a:r>
                    </a:p>
                  </a:txBody>
                  <a:tcPr anchor="ctr"/>
                </a:tc>
                <a:tc>
                  <a:txBody>
                    <a:bodyPr/>
                    <a:lstStyle/>
                    <a:p>
                      <a:pPr marL="0" marR="0" lvl="0" indent="0">
                        <a:spcBef>
                          <a:spcPts val="0"/>
                        </a:spcBef>
                        <a:spcAft>
                          <a:spcPts val="0"/>
                        </a:spcAft>
                        <a:buFont typeface="+mj-lt"/>
                        <a:buNone/>
                      </a:pPr>
                      <a:r>
                        <a:rPr lang="en-US" sz="1400" dirty="0">
                          <a:solidFill>
                            <a:schemeClr val="bg1"/>
                          </a:solidFill>
                          <a:effectLst/>
                          <a:latin typeface="Arial" panose="020B0604020202020204" pitchFamily="34" charset="0"/>
                          <a:ea typeface="Calibri" panose="020F0502020204030204" pitchFamily="34" charset="0"/>
                          <a:cs typeface="Arial" panose="020B0604020202020204" pitchFamily="34" charset="0"/>
                        </a:rPr>
                        <a:t>Sanitize Data Sent to Other Systems</a:t>
                      </a:r>
                    </a:p>
                  </a:txBody>
                  <a:tcPr marL="63500" marR="63500" marT="63500" marB="63500"/>
                </a:tc>
                <a:tc>
                  <a:txBody>
                    <a:bodyPr/>
                    <a:lstStyle/>
                    <a:p>
                      <a:r>
                        <a:rPr lang="en-US" sz="1400" b="0" i="0" u="sng" strike="noStrike" cap="none" dirty="0">
                          <a:solidFill>
                            <a:srgbClr val="000000"/>
                          </a:solidFill>
                          <a:effectLst/>
                          <a:latin typeface="Arial"/>
                          <a:ea typeface="Arial"/>
                          <a:cs typeface="Arial"/>
                          <a:sym typeface="Arial"/>
                          <a:hlinkClick r:id="rId9"/>
                        </a:rPr>
                        <a:t>IDS-000-J</a:t>
                      </a:r>
                      <a:endParaRPr lang="en-US" dirty="0">
                        <a:solidFill>
                          <a:schemeClr val="bg1"/>
                        </a:solidFill>
                      </a:endParaRPr>
                    </a:p>
                  </a:txBody>
                  <a:tcPr anchor="ctr"/>
                </a:tc>
                <a:extLst>
                  <a:ext uri="{0D108BD9-81ED-4DB2-BD59-A6C34878D82A}">
                    <a16:rowId xmlns:a16="http://schemas.microsoft.com/office/drawing/2014/main" val="1387249063"/>
                  </a:ext>
                </a:extLst>
              </a:tr>
              <a:tr h="370840">
                <a:tc>
                  <a:txBody>
                    <a:bodyPr/>
                    <a:lstStyle/>
                    <a:p>
                      <a:pPr algn="ctr"/>
                      <a:r>
                        <a:rPr lang="en-US" dirty="0">
                          <a:solidFill>
                            <a:schemeClr val="bg1"/>
                          </a:solidFill>
                        </a:rPr>
                        <a:t>8</a:t>
                      </a:r>
                    </a:p>
                  </a:txBody>
                  <a:tcPr anchor="ctr"/>
                </a:tc>
                <a:tc>
                  <a:txBody>
                    <a:bodyPr/>
                    <a:lstStyle/>
                    <a:p>
                      <a:pPr marL="0" marR="0" lvl="0" indent="0">
                        <a:spcBef>
                          <a:spcPts val="0"/>
                        </a:spcBef>
                        <a:spcAft>
                          <a:spcPts val="0"/>
                        </a:spcAft>
                        <a:buFont typeface="+mj-lt"/>
                        <a:buNone/>
                      </a:pPr>
                      <a:r>
                        <a:rPr lang="en-US" sz="1400" dirty="0">
                          <a:solidFill>
                            <a:schemeClr val="bg1"/>
                          </a:solidFill>
                          <a:effectLst/>
                          <a:latin typeface="Arial" panose="020B0604020202020204" pitchFamily="34" charset="0"/>
                          <a:ea typeface="Calibri" panose="020F0502020204030204" pitchFamily="34" charset="0"/>
                          <a:cs typeface="Arial" panose="020B0604020202020204" pitchFamily="34" charset="0"/>
                        </a:rPr>
                        <a:t>Practice Defense in Depth </a:t>
                      </a:r>
                    </a:p>
                  </a:txBody>
                  <a:tcPr marL="63500" marR="63500" marT="63500" marB="63500"/>
                </a:tc>
                <a:tc>
                  <a:txBody>
                    <a:bodyPr/>
                    <a:lstStyle/>
                    <a:p>
                      <a:r>
                        <a:rPr lang="en-US" sz="1400" b="0" i="0" u="sng" strike="noStrike" cap="none" dirty="0">
                          <a:solidFill>
                            <a:srgbClr val="000000"/>
                          </a:solidFill>
                          <a:effectLst/>
                          <a:latin typeface="Arial"/>
                          <a:ea typeface="Arial"/>
                          <a:cs typeface="Arial"/>
                          <a:sym typeface="Arial"/>
                          <a:hlinkClick r:id="rId8"/>
                        </a:rPr>
                        <a:t>STR-053-CPP</a:t>
                      </a:r>
                      <a:r>
                        <a:rPr lang="en-US" dirty="0">
                          <a:solidFill>
                            <a:schemeClr val="bg1"/>
                          </a:solidFill>
                        </a:rPr>
                        <a:t> </a:t>
                      </a:r>
                      <a:r>
                        <a:rPr lang="en-US" sz="1400" b="0" i="0" u="sng" strike="noStrike" cap="none" dirty="0">
                          <a:solidFill>
                            <a:srgbClr val="000000"/>
                          </a:solidFill>
                          <a:effectLst/>
                          <a:latin typeface="Arial"/>
                          <a:ea typeface="Arial"/>
                          <a:cs typeface="Arial"/>
                          <a:sym typeface="Arial"/>
                          <a:hlinkClick r:id="rId16"/>
                        </a:rPr>
                        <a:t>ERR-051-CPP</a:t>
                      </a:r>
                      <a:endParaRPr lang="en-US" dirty="0">
                        <a:solidFill>
                          <a:schemeClr val="bg1"/>
                        </a:solidFill>
                      </a:endParaRPr>
                    </a:p>
                  </a:txBody>
                  <a:tcPr anchor="ctr"/>
                </a:tc>
                <a:extLst>
                  <a:ext uri="{0D108BD9-81ED-4DB2-BD59-A6C34878D82A}">
                    <a16:rowId xmlns:a16="http://schemas.microsoft.com/office/drawing/2014/main" val="140256144"/>
                  </a:ext>
                </a:extLst>
              </a:tr>
              <a:tr h="370840">
                <a:tc>
                  <a:txBody>
                    <a:bodyPr/>
                    <a:lstStyle/>
                    <a:p>
                      <a:pPr algn="ctr"/>
                      <a:r>
                        <a:rPr lang="en-US" dirty="0">
                          <a:solidFill>
                            <a:schemeClr val="bg1"/>
                          </a:solidFill>
                        </a:rPr>
                        <a:t>9</a:t>
                      </a:r>
                    </a:p>
                  </a:txBody>
                  <a:tcPr anchor="ctr"/>
                </a:tc>
                <a:tc>
                  <a:txBody>
                    <a:bodyPr/>
                    <a:lstStyle/>
                    <a:p>
                      <a:pPr marL="0" marR="0" lvl="0" indent="0">
                        <a:spcBef>
                          <a:spcPts val="0"/>
                        </a:spcBef>
                        <a:spcAft>
                          <a:spcPts val="0"/>
                        </a:spcAft>
                        <a:buFont typeface="+mj-lt"/>
                        <a:buNone/>
                      </a:pPr>
                      <a:r>
                        <a:rPr lang="en-US" sz="1400" dirty="0">
                          <a:solidFill>
                            <a:schemeClr val="bg1"/>
                          </a:solidFill>
                          <a:effectLst/>
                          <a:latin typeface="Arial" panose="020B0604020202020204" pitchFamily="34" charset="0"/>
                          <a:ea typeface="Calibri" panose="020F0502020204030204" pitchFamily="34" charset="0"/>
                          <a:cs typeface="Arial" panose="020B0604020202020204" pitchFamily="34" charset="0"/>
                        </a:rPr>
                        <a:t>Use Effective Quality Assurance Techniques</a:t>
                      </a:r>
                    </a:p>
                  </a:txBody>
                  <a:tcPr marL="63500" marR="63500" marT="63500" marB="63500"/>
                </a:tc>
                <a:tc>
                  <a:txBody>
                    <a:bodyPr/>
                    <a:lstStyle/>
                    <a:p>
                      <a:r>
                        <a:rPr lang="en-US" sz="1400" b="0" i="0" u="sng" strike="noStrike" cap="none" dirty="0">
                          <a:solidFill>
                            <a:srgbClr val="000000"/>
                          </a:solidFill>
                          <a:effectLst/>
                          <a:latin typeface="Arial"/>
                          <a:ea typeface="Arial"/>
                          <a:cs typeface="Arial"/>
                          <a:sym typeface="Arial"/>
                          <a:hlinkClick r:id="rId15"/>
                        </a:rPr>
                        <a:t>DCL-053-CPP</a:t>
                      </a:r>
                      <a:r>
                        <a:rPr lang="en-US" sz="1400" b="0" i="0" u="sng" strike="noStrike" cap="none" dirty="0">
                          <a:solidFill>
                            <a:srgbClr val="000000"/>
                          </a:solidFill>
                          <a:effectLst/>
                          <a:latin typeface="Arial"/>
                          <a:ea typeface="Arial"/>
                          <a:cs typeface="Arial"/>
                          <a:sym typeface="Arial"/>
                        </a:rPr>
                        <a:t> </a:t>
                      </a:r>
                      <a:r>
                        <a:rPr lang="en-US" sz="1400" b="0" i="0" u="sng" strike="noStrike" cap="none" dirty="0">
                          <a:solidFill>
                            <a:srgbClr val="000000"/>
                          </a:solidFill>
                          <a:effectLst/>
                          <a:latin typeface="Arial"/>
                          <a:ea typeface="Arial"/>
                          <a:cs typeface="Arial"/>
                          <a:sym typeface="Arial"/>
                          <a:hlinkClick r:id="rId7"/>
                        </a:rPr>
                        <a:t>INT-030-C</a:t>
                      </a:r>
                      <a:r>
                        <a:rPr lang="en-US" sz="1400" b="0" i="0" u="sng" strike="noStrike" cap="none" dirty="0">
                          <a:solidFill>
                            <a:srgbClr val="000000"/>
                          </a:solidFill>
                          <a:effectLst/>
                          <a:latin typeface="Arial"/>
                          <a:ea typeface="Arial"/>
                          <a:cs typeface="Arial"/>
                          <a:sym typeface="Arial"/>
                        </a:rPr>
                        <a:t>, </a:t>
                      </a:r>
                      <a:r>
                        <a:rPr lang="en-US" sz="1400" b="0" i="0" u="sng" strike="noStrike" cap="none" dirty="0">
                          <a:solidFill>
                            <a:srgbClr val="000000"/>
                          </a:solidFill>
                          <a:effectLst/>
                          <a:latin typeface="Arial"/>
                          <a:ea typeface="Arial"/>
                          <a:cs typeface="Arial"/>
                          <a:sym typeface="Arial"/>
                          <a:hlinkClick r:id="rId8"/>
                        </a:rPr>
                        <a:t>STR-053-CPP</a:t>
                      </a:r>
                      <a:r>
                        <a:rPr lang="en-US" sz="1400" b="0" i="0" u="sng" strike="noStrike" cap="none" dirty="0">
                          <a:solidFill>
                            <a:srgbClr val="000000"/>
                          </a:solidFill>
                          <a:effectLst/>
                          <a:latin typeface="Arial"/>
                          <a:ea typeface="Arial"/>
                          <a:cs typeface="Arial"/>
                          <a:sym typeface="Arial"/>
                        </a:rPr>
                        <a:t>, </a:t>
                      </a:r>
                      <a:r>
                        <a:rPr lang="en-US" sz="1400" b="0" i="0" u="sng" strike="noStrike" cap="none" dirty="0">
                          <a:solidFill>
                            <a:srgbClr val="000000"/>
                          </a:solidFill>
                          <a:effectLst/>
                          <a:latin typeface="Arial"/>
                          <a:ea typeface="Arial"/>
                          <a:cs typeface="Arial"/>
                          <a:sym typeface="Arial"/>
                          <a:hlinkClick r:id="rId11"/>
                        </a:rPr>
                        <a:t>MEM-050-CPP</a:t>
                      </a:r>
                      <a:r>
                        <a:rPr lang="en-US" sz="1400" b="0" i="0" u="sng" strike="noStrike" cap="none" dirty="0">
                          <a:solidFill>
                            <a:srgbClr val="000000"/>
                          </a:solidFill>
                          <a:effectLst/>
                          <a:latin typeface="Arial"/>
                          <a:ea typeface="Arial"/>
                          <a:cs typeface="Arial"/>
                          <a:sym typeface="Arial"/>
                        </a:rPr>
                        <a:t>, </a:t>
                      </a:r>
                      <a:r>
                        <a:rPr lang="en-US" sz="1400" b="0" i="0" u="sng" strike="noStrike" cap="none" dirty="0">
                          <a:solidFill>
                            <a:srgbClr val="000000"/>
                          </a:solidFill>
                          <a:effectLst/>
                          <a:latin typeface="Arial"/>
                          <a:ea typeface="Arial"/>
                          <a:cs typeface="Arial"/>
                          <a:sym typeface="Arial"/>
                          <a:hlinkClick r:id="rId10"/>
                        </a:rPr>
                        <a:t>DCL-003-C</a:t>
                      </a:r>
                      <a:r>
                        <a:rPr lang="en-US" sz="1400" b="0" i="0" u="sng" strike="noStrike" cap="none" dirty="0">
                          <a:solidFill>
                            <a:srgbClr val="000000"/>
                          </a:solidFill>
                          <a:effectLst/>
                          <a:latin typeface="Arial"/>
                          <a:ea typeface="Arial"/>
                          <a:cs typeface="Arial"/>
                          <a:sym typeface="Arial"/>
                        </a:rPr>
                        <a:t>, </a:t>
                      </a:r>
                      <a:r>
                        <a:rPr lang="en-US" sz="1400" b="0" i="0" u="sng" strike="noStrike" cap="none" dirty="0">
                          <a:solidFill>
                            <a:srgbClr val="000000"/>
                          </a:solidFill>
                          <a:effectLst/>
                          <a:latin typeface="Arial"/>
                          <a:ea typeface="Arial"/>
                          <a:cs typeface="Arial"/>
                          <a:sym typeface="Arial"/>
                          <a:hlinkClick r:id="rId16"/>
                        </a:rPr>
                        <a:t>ERR-051-CPP</a:t>
                      </a:r>
                      <a:r>
                        <a:rPr lang="en-US" sz="1400" b="0" i="0" u="sng" strike="noStrike" cap="none" dirty="0">
                          <a:solidFill>
                            <a:srgbClr val="000000"/>
                          </a:solidFill>
                          <a:effectLst/>
                          <a:latin typeface="Arial"/>
                          <a:ea typeface="Arial"/>
                          <a:cs typeface="Arial"/>
                          <a:sym typeface="Arial"/>
                        </a:rPr>
                        <a:t>, </a:t>
                      </a:r>
                      <a:r>
                        <a:rPr lang="en-US" sz="1400" b="0" i="0" u="sng" strike="noStrike" cap="none" dirty="0">
                          <a:solidFill>
                            <a:srgbClr val="000000"/>
                          </a:solidFill>
                          <a:effectLst/>
                          <a:latin typeface="Arial"/>
                          <a:ea typeface="Arial"/>
                          <a:cs typeface="Arial"/>
                          <a:sym typeface="Arial"/>
                          <a:hlinkClick r:id="rId14"/>
                        </a:rPr>
                        <a:t>FIO-051-CPP</a:t>
                      </a:r>
                      <a:endParaRPr lang="en-US" dirty="0">
                        <a:solidFill>
                          <a:schemeClr val="bg1"/>
                        </a:solidFill>
                      </a:endParaRPr>
                    </a:p>
                  </a:txBody>
                  <a:tcPr anchor="ctr"/>
                </a:tc>
                <a:extLst>
                  <a:ext uri="{0D108BD9-81ED-4DB2-BD59-A6C34878D82A}">
                    <a16:rowId xmlns:a16="http://schemas.microsoft.com/office/drawing/2014/main" val="1477493700"/>
                  </a:ext>
                </a:extLst>
              </a:tr>
              <a:tr h="370840">
                <a:tc>
                  <a:txBody>
                    <a:bodyPr/>
                    <a:lstStyle/>
                    <a:p>
                      <a:pPr algn="ctr"/>
                      <a:r>
                        <a:rPr lang="en-US" dirty="0">
                          <a:solidFill>
                            <a:schemeClr val="bg1"/>
                          </a:solidFill>
                        </a:rPr>
                        <a:t>10</a:t>
                      </a:r>
                    </a:p>
                  </a:txBody>
                  <a:tcPr anchor="ctr"/>
                </a:tc>
                <a:tc>
                  <a:txBody>
                    <a:bodyPr/>
                    <a:lstStyle/>
                    <a:p>
                      <a:pPr marL="0" marR="0" lvl="0" indent="0">
                        <a:spcBef>
                          <a:spcPts val="0"/>
                        </a:spcBef>
                        <a:spcAft>
                          <a:spcPts val="0"/>
                        </a:spcAft>
                        <a:buFont typeface="+mj-lt"/>
                        <a:buNone/>
                      </a:pPr>
                      <a:r>
                        <a:rPr lang="en-US" sz="1400" dirty="0">
                          <a:solidFill>
                            <a:schemeClr val="bg1"/>
                          </a:solidFill>
                          <a:effectLst/>
                          <a:latin typeface="Arial" panose="020B0604020202020204" pitchFamily="34" charset="0"/>
                          <a:ea typeface="Calibri" panose="020F0502020204030204" pitchFamily="34" charset="0"/>
                          <a:cs typeface="Arial" panose="020B0604020202020204" pitchFamily="34" charset="0"/>
                        </a:rPr>
                        <a:t>Adopt a Secure Coding Standard</a:t>
                      </a:r>
                    </a:p>
                  </a:txBody>
                  <a:tcPr marL="63500" marR="63500" marT="63500" marB="63500"/>
                </a:tc>
                <a:tc>
                  <a:txBody>
                    <a:bodyPr/>
                    <a:lstStyle/>
                    <a:p>
                      <a:r>
                        <a:rPr lang="en-US" sz="1400" b="0" i="0" u="sng" strike="noStrike" cap="none" dirty="0">
                          <a:solidFill>
                            <a:srgbClr val="000000"/>
                          </a:solidFill>
                          <a:effectLst/>
                          <a:latin typeface="Arial"/>
                          <a:ea typeface="Arial"/>
                          <a:cs typeface="Arial"/>
                          <a:sym typeface="Arial"/>
                          <a:hlinkClick r:id="rId11"/>
                        </a:rPr>
                        <a:t>MEM-050-CPP</a:t>
                      </a:r>
                      <a:r>
                        <a:rPr lang="en-US" sz="1400" b="0" i="0" u="sng" strike="noStrike" cap="none" dirty="0">
                          <a:solidFill>
                            <a:srgbClr val="000000"/>
                          </a:solidFill>
                          <a:effectLst/>
                          <a:latin typeface="Arial"/>
                          <a:ea typeface="Arial"/>
                          <a:cs typeface="Arial"/>
                          <a:sym typeface="Arial"/>
                        </a:rPr>
                        <a:t>, </a:t>
                      </a:r>
                      <a:r>
                        <a:rPr lang="en-US" sz="1400" b="0" i="0" u="sng" strike="noStrike" cap="none" dirty="0">
                          <a:solidFill>
                            <a:srgbClr val="000000"/>
                          </a:solidFill>
                          <a:effectLst/>
                          <a:latin typeface="Arial"/>
                          <a:ea typeface="Arial"/>
                          <a:cs typeface="Arial"/>
                          <a:sym typeface="Arial"/>
                          <a:hlinkClick r:id="rId12"/>
                        </a:rPr>
                        <a:t>MSC-050-CPP</a:t>
                      </a:r>
                      <a:r>
                        <a:rPr lang="en-US" sz="1400" b="0" i="0" u="sng" strike="noStrike" cap="none" dirty="0">
                          <a:solidFill>
                            <a:srgbClr val="000000"/>
                          </a:solidFill>
                          <a:effectLst/>
                          <a:latin typeface="Arial"/>
                          <a:ea typeface="Arial"/>
                          <a:cs typeface="Arial"/>
                          <a:sym typeface="Arial"/>
                        </a:rPr>
                        <a:t>, </a:t>
                      </a:r>
                      <a:r>
                        <a:rPr lang="en-US" sz="1400" b="0" i="0" u="sng" strike="noStrike" cap="none" dirty="0">
                          <a:solidFill>
                            <a:srgbClr val="000000"/>
                          </a:solidFill>
                          <a:effectLst/>
                          <a:latin typeface="Arial"/>
                          <a:ea typeface="Arial"/>
                          <a:cs typeface="Arial"/>
                          <a:sym typeface="Arial"/>
                          <a:hlinkClick r:id="rId13"/>
                        </a:rPr>
                        <a:t>OOP-052-CCP</a:t>
                      </a:r>
                      <a:r>
                        <a:rPr lang="en-US" sz="1400" b="0" i="0" u="sng" strike="noStrike" cap="none" dirty="0">
                          <a:solidFill>
                            <a:srgbClr val="000000"/>
                          </a:solidFill>
                          <a:effectLst/>
                          <a:latin typeface="Arial"/>
                          <a:ea typeface="Arial"/>
                          <a:cs typeface="Arial"/>
                          <a:sym typeface="Arial"/>
                        </a:rPr>
                        <a:t>, </a:t>
                      </a:r>
                      <a:r>
                        <a:rPr lang="en-US" sz="1400" b="0" i="0" u="sng" strike="noStrike" cap="none" dirty="0">
                          <a:solidFill>
                            <a:srgbClr val="000000"/>
                          </a:solidFill>
                          <a:effectLst/>
                          <a:latin typeface="Arial"/>
                          <a:ea typeface="Arial"/>
                          <a:cs typeface="Arial"/>
                          <a:sym typeface="Arial"/>
                          <a:hlinkClick r:id="rId14"/>
                        </a:rPr>
                        <a:t>FIO-051-CPP</a:t>
                      </a:r>
                      <a:endParaRPr lang="en-US" dirty="0">
                        <a:solidFill>
                          <a:schemeClr val="bg1"/>
                        </a:solidFill>
                      </a:endParaRPr>
                    </a:p>
                  </a:txBody>
                  <a:tcPr anchor="ctr"/>
                </a:tc>
                <a:extLst>
                  <a:ext uri="{0D108BD9-81ED-4DB2-BD59-A6C34878D82A}">
                    <a16:rowId xmlns:a16="http://schemas.microsoft.com/office/drawing/2014/main" val="543891561"/>
                  </a:ext>
                </a:extLst>
              </a:tr>
            </a:tbl>
          </a:graphicData>
        </a:graphic>
      </p:graphicFrame>
      <p:pic>
        <p:nvPicPr>
          <p:cNvPr id="24" name="Audio 23">
            <a:hlinkClick r:id="" action="ppaction://media"/>
            <a:extLst>
              <a:ext uri="{FF2B5EF4-FFF2-40B4-BE49-F238E27FC236}">
                <a16:creationId xmlns:a16="http://schemas.microsoft.com/office/drawing/2014/main" id="{69708F0A-BAE4-5DBC-E1D1-28F2B2AE30A5}"/>
              </a:ext>
            </a:extLst>
          </p:cNvPr>
          <p:cNvPicPr>
            <a:picLocks noChangeAspect="1"/>
          </p:cNvPicPr>
          <p:nvPr>
            <a:audioFile r:link="rId3"/>
            <p:extLst>
              <p:ext uri="{DAA4B4D4-6D71-4841-9C94-3DE7FCFB9230}">
                <p14:media xmlns:p14="http://schemas.microsoft.com/office/powerpoint/2010/main" r:embed="rId2"/>
              </p:ext>
            </p:extLst>
          </p:nvPr>
        </p:nvPicPr>
        <p:blipFill>
          <a:blip r:embed="rId1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004"/>
    </mc:Choice>
    <mc:Fallback>
      <p:transition spd="slow" advTm="48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5" name="Table 4">
            <a:extLst>
              <a:ext uri="{FF2B5EF4-FFF2-40B4-BE49-F238E27FC236}">
                <a16:creationId xmlns:a16="http://schemas.microsoft.com/office/drawing/2014/main" id="{3C0E72E5-4730-BEE8-653F-5762AD96B4C9}"/>
              </a:ext>
            </a:extLst>
          </p:cNvPr>
          <p:cNvGraphicFramePr>
            <a:graphicFrameLocks noGrp="1"/>
          </p:cNvGraphicFramePr>
          <p:nvPr>
            <p:extLst>
              <p:ext uri="{D42A27DB-BD31-4B8C-83A1-F6EECF244321}">
                <p14:modId xmlns:p14="http://schemas.microsoft.com/office/powerpoint/2010/main" val="3189233570"/>
              </p:ext>
            </p:extLst>
          </p:nvPr>
        </p:nvGraphicFramePr>
        <p:xfrm>
          <a:off x="594360" y="2057401"/>
          <a:ext cx="10489714" cy="4358640"/>
        </p:xfrm>
        <a:graphic>
          <a:graphicData uri="http://schemas.openxmlformats.org/drawingml/2006/table">
            <a:tbl>
              <a:tblPr firstRow="1" bandRow="1">
                <a:tableStyleId>{802198C4-3087-4945-87E3-76CBB3509B7E}</a:tableStyleId>
              </a:tblPr>
              <a:tblGrid>
                <a:gridCol w="1371600">
                  <a:extLst>
                    <a:ext uri="{9D8B030D-6E8A-4147-A177-3AD203B41FA5}">
                      <a16:colId xmlns:a16="http://schemas.microsoft.com/office/drawing/2014/main" val="409158151"/>
                    </a:ext>
                  </a:extLst>
                </a:gridCol>
                <a:gridCol w="3584448">
                  <a:extLst>
                    <a:ext uri="{9D8B030D-6E8A-4147-A177-3AD203B41FA5}">
                      <a16:colId xmlns:a16="http://schemas.microsoft.com/office/drawing/2014/main" val="1212868582"/>
                    </a:ext>
                  </a:extLst>
                </a:gridCol>
                <a:gridCol w="960120">
                  <a:extLst>
                    <a:ext uri="{9D8B030D-6E8A-4147-A177-3AD203B41FA5}">
                      <a16:colId xmlns:a16="http://schemas.microsoft.com/office/drawing/2014/main" val="1804308493"/>
                    </a:ext>
                  </a:extLst>
                </a:gridCol>
                <a:gridCol w="1124712">
                  <a:extLst>
                    <a:ext uri="{9D8B030D-6E8A-4147-A177-3AD203B41FA5}">
                      <a16:colId xmlns:a16="http://schemas.microsoft.com/office/drawing/2014/main" val="3726397803"/>
                    </a:ext>
                  </a:extLst>
                </a:gridCol>
                <a:gridCol w="1865376">
                  <a:extLst>
                    <a:ext uri="{9D8B030D-6E8A-4147-A177-3AD203B41FA5}">
                      <a16:colId xmlns:a16="http://schemas.microsoft.com/office/drawing/2014/main" val="1423363919"/>
                    </a:ext>
                  </a:extLst>
                </a:gridCol>
                <a:gridCol w="850392">
                  <a:extLst>
                    <a:ext uri="{9D8B030D-6E8A-4147-A177-3AD203B41FA5}">
                      <a16:colId xmlns:a16="http://schemas.microsoft.com/office/drawing/2014/main" val="1335065911"/>
                    </a:ext>
                  </a:extLst>
                </a:gridCol>
                <a:gridCol w="733066">
                  <a:extLst>
                    <a:ext uri="{9D8B030D-6E8A-4147-A177-3AD203B41FA5}">
                      <a16:colId xmlns:a16="http://schemas.microsoft.com/office/drawing/2014/main" val="1977742803"/>
                    </a:ext>
                  </a:extLst>
                </a:gridCol>
              </a:tblGrid>
              <a:tr h="370840">
                <a:tc>
                  <a:txBody>
                    <a:bodyPr/>
                    <a:lstStyle/>
                    <a:p>
                      <a:pPr marL="0" marR="0" algn="ctr">
                        <a:spcBef>
                          <a:spcPts val="0"/>
                        </a:spcBef>
                        <a:spcAft>
                          <a:spcPts val="0"/>
                        </a:spcAft>
                      </a:pPr>
                      <a:r>
                        <a:rPr lang="en-US" sz="1400" b="1" dirty="0">
                          <a:solidFill>
                            <a:schemeClr val="bg1"/>
                          </a:solidFill>
                          <a:effectLst/>
                          <a:latin typeface="+mn-lt"/>
                          <a:ea typeface="Calibri" panose="020F0502020204030204" pitchFamily="34" charset="0"/>
                        </a:rPr>
                        <a:t>Rule</a:t>
                      </a:r>
                    </a:p>
                  </a:txBody>
                  <a:tcPr marL="68580" marR="68580" marT="0" marB="0" anchor="ctr"/>
                </a:tc>
                <a:tc>
                  <a:txBody>
                    <a:bodyPr/>
                    <a:lstStyle/>
                    <a:p>
                      <a:pPr marL="0" marR="0" algn="ctr">
                        <a:spcBef>
                          <a:spcPts val="0"/>
                        </a:spcBef>
                        <a:spcAft>
                          <a:spcPts val="0"/>
                        </a:spcAft>
                      </a:pPr>
                      <a:r>
                        <a:rPr lang="en-US" sz="1400" b="1" dirty="0">
                          <a:solidFill>
                            <a:schemeClr val="bg1"/>
                          </a:solidFill>
                          <a:effectLst/>
                          <a:latin typeface="+mn-lt"/>
                          <a:ea typeface="Calibri" panose="020F0502020204030204" pitchFamily="34" charset="0"/>
                        </a:rPr>
                        <a:t>Name</a:t>
                      </a:r>
                    </a:p>
                  </a:txBody>
                  <a:tcPr marL="68580" marR="68580" marT="0" marB="0" anchor="ctr"/>
                </a:tc>
                <a:tc>
                  <a:txBody>
                    <a:bodyPr/>
                    <a:lstStyle/>
                    <a:p>
                      <a:pPr marL="0" marR="0" algn="ctr">
                        <a:spcBef>
                          <a:spcPts val="0"/>
                        </a:spcBef>
                        <a:spcAft>
                          <a:spcPts val="0"/>
                        </a:spcAft>
                      </a:pPr>
                      <a:r>
                        <a:rPr lang="en-US" sz="1400" b="1">
                          <a:solidFill>
                            <a:schemeClr val="bg1"/>
                          </a:solidFill>
                          <a:effectLst/>
                          <a:latin typeface="+mn-lt"/>
                          <a:ea typeface="Calibri" panose="020F0502020204030204" pitchFamily="34" charset="0"/>
                        </a:rPr>
                        <a:t>Severity</a:t>
                      </a:r>
                    </a:p>
                  </a:txBody>
                  <a:tcPr marL="68580" marR="68580" marT="0" marB="0" anchor="ctr"/>
                </a:tc>
                <a:tc>
                  <a:txBody>
                    <a:bodyPr/>
                    <a:lstStyle/>
                    <a:p>
                      <a:pPr marL="0" marR="0" algn="ctr">
                        <a:spcBef>
                          <a:spcPts val="0"/>
                        </a:spcBef>
                        <a:spcAft>
                          <a:spcPts val="0"/>
                        </a:spcAft>
                      </a:pPr>
                      <a:r>
                        <a:rPr lang="en-US" sz="1400" b="1">
                          <a:solidFill>
                            <a:schemeClr val="bg1"/>
                          </a:solidFill>
                          <a:effectLst/>
                          <a:latin typeface="+mn-lt"/>
                          <a:ea typeface="Calibri" panose="020F0502020204030204" pitchFamily="34" charset="0"/>
                        </a:rPr>
                        <a:t>Likelihood</a:t>
                      </a:r>
                    </a:p>
                  </a:txBody>
                  <a:tcPr marL="68580" marR="68580" marT="0" marB="0" anchor="ctr"/>
                </a:tc>
                <a:tc>
                  <a:txBody>
                    <a:bodyPr/>
                    <a:lstStyle/>
                    <a:p>
                      <a:pPr marL="0" marR="0" algn="ctr">
                        <a:spcBef>
                          <a:spcPts val="0"/>
                        </a:spcBef>
                        <a:spcAft>
                          <a:spcPts val="0"/>
                        </a:spcAft>
                      </a:pPr>
                      <a:r>
                        <a:rPr lang="en-US" sz="1400" b="1" dirty="0">
                          <a:solidFill>
                            <a:schemeClr val="bg1"/>
                          </a:solidFill>
                          <a:effectLst/>
                          <a:latin typeface="+mn-lt"/>
                          <a:ea typeface="Calibri" panose="020F0502020204030204" pitchFamily="34" charset="0"/>
                        </a:rPr>
                        <a:t>Remediation Cost</a:t>
                      </a:r>
                    </a:p>
                  </a:txBody>
                  <a:tcPr marL="68580" marR="68580" marT="0" marB="0" anchor="ctr"/>
                </a:tc>
                <a:tc>
                  <a:txBody>
                    <a:bodyPr/>
                    <a:lstStyle/>
                    <a:p>
                      <a:pPr marL="0" marR="0" algn="ctr">
                        <a:spcBef>
                          <a:spcPts val="0"/>
                        </a:spcBef>
                        <a:spcAft>
                          <a:spcPts val="0"/>
                        </a:spcAft>
                      </a:pPr>
                      <a:r>
                        <a:rPr lang="en-US" sz="1400" b="1">
                          <a:solidFill>
                            <a:schemeClr val="bg1"/>
                          </a:solidFill>
                          <a:effectLst/>
                          <a:latin typeface="+mn-lt"/>
                          <a:ea typeface="Calibri" panose="020F0502020204030204" pitchFamily="34" charset="0"/>
                        </a:rPr>
                        <a:t>Priority</a:t>
                      </a:r>
                    </a:p>
                  </a:txBody>
                  <a:tcPr marL="68580" marR="68580" marT="0" marB="0" anchor="ctr"/>
                </a:tc>
                <a:tc>
                  <a:txBody>
                    <a:bodyPr/>
                    <a:lstStyle/>
                    <a:p>
                      <a:pPr marL="0" marR="0" algn="ctr">
                        <a:spcBef>
                          <a:spcPts val="0"/>
                        </a:spcBef>
                        <a:spcAft>
                          <a:spcPts val="0"/>
                        </a:spcAft>
                      </a:pPr>
                      <a:r>
                        <a:rPr lang="en-US" sz="1400" b="1" dirty="0">
                          <a:solidFill>
                            <a:schemeClr val="bg1"/>
                          </a:solidFill>
                          <a:effectLst/>
                          <a:latin typeface="+mn-lt"/>
                          <a:ea typeface="Calibri" panose="020F0502020204030204" pitchFamily="34" charset="0"/>
                        </a:rPr>
                        <a:t>Level</a:t>
                      </a:r>
                    </a:p>
                  </a:txBody>
                  <a:tcPr marL="68580" marR="68580" marT="0" marB="0" anchor="ctr"/>
                </a:tc>
                <a:extLst>
                  <a:ext uri="{0D108BD9-81ED-4DB2-BD59-A6C34878D82A}">
                    <a16:rowId xmlns:a16="http://schemas.microsoft.com/office/drawing/2014/main" val="4042783457"/>
                  </a:ext>
                </a:extLst>
              </a:tr>
              <a:tr h="370840">
                <a:tc>
                  <a:txBody>
                    <a:bodyPr/>
                    <a:lstStyle/>
                    <a:p>
                      <a:pPr marL="0" marR="0">
                        <a:spcBef>
                          <a:spcPts val="0"/>
                        </a:spcBef>
                        <a:spcAft>
                          <a:spcPts val="0"/>
                        </a:spcAft>
                      </a:pPr>
                      <a:r>
                        <a:rPr lang="en-US" sz="1400" u="sng">
                          <a:solidFill>
                            <a:srgbClr val="0000FF"/>
                          </a:solidFill>
                          <a:effectLst/>
                          <a:latin typeface="+mn-lt"/>
                          <a:ea typeface="Calibri" panose="020F0502020204030204" pitchFamily="34" charset="0"/>
                          <a:hlinkClick r:id="rId7"/>
                        </a:rPr>
                        <a:t>IDS-000-J</a:t>
                      </a:r>
                      <a:endParaRPr lang="en-US" sz="1400">
                        <a:effectLst/>
                        <a:latin typeface="+mn-lt"/>
                        <a:ea typeface="Calibri" panose="020F0502020204030204" pitchFamily="34" charset="0"/>
                      </a:endParaRPr>
                    </a:p>
                  </a:txBody>
                  <a:tcPr marL="68580" marR="68580" marT="0" marB="0" anchor="ctr"/>
                </a:tc>
                <a:tc>
                  <a:txBody>
                    <a:bodyPr/>
                    <a:lstStyle/>
                    <a:p>
                      <a:pPr marL="0" marR="0">
                        <a:spcBef>
                          <a:spcPts val="0"/>
                        </a:spcBef>
                        <a:spcAft>
                          <a:spcPts val="0"/>
                        </a:spcAft>
                      </a:pPr>
                      <a:r>
                        <a:rPr lang="en-US" sz="1400" dirty="0">
                          <a:solidFill>
                            <a:schemeClr val="bg1"/>
                          </a:solidFill>
                          <a:effectLst/>
                          <a:latin typeface="+mn-lt"/>
                          <a:ea typeface="Calibri" panose="020F0502020204030204" pitchFamily="34" charset="0"/>
                        </a:rPr>
                        <a:t>Prevent SQL injection</a:t>
                      </a:r>
                    </a:p>
                  </a:txBody>
                  <a:tcPr marL="68580" marR="68580" marT="0" marB="0" anchor="ctr"/>
                </a:tc>
                <a:tc>
                  <a:txBody>
                    <a:bodyPr/>
                    <a:lstStyle/>
                    <a:p>
                      <a:pPr marL="0" marR="0" algn="ctr">
                        <a:spcBef>
                          <a:spcPts val="0"/>
                        </a:spcBef>
                        <a:spcAft>
                          <a:spcPts val="0"/>
                        </a:spcAft>
                      </a:pPr>
                      <a:r>
                        <a:rPr lang="en-US" sz="1400">
                          <a:solidFill>
                            <a:schemeClr val="bg1"/>
                          </a:solidFill>
                          <a:effectLst/>
                          <a:latin typeface="+mn-lt"/>
                          <a:ea typeface="Calibri" panose="020F0502020204030204" pitchFamily="34" charset="0"/>
                        </a:rPr>
                        <a:t>High</a:t>
                      </a:r>
                    </a:p>
                  </a:txBody>
                  <a:tcPr marL="68580" marR="68580" marT="0" marB="0" anchor="ctr"/>
                </a:tc>
                <a:tc>
                  <a:txBody>
                    <a:bodyPr/>
                    <a:lstStyle/>
                    <a:p>
                      <a:pPr marL="0" marR="0" algn="ctr">
                        <a:spcBef>
                          <a:spcPts val="0"/>
                        </a:spcBef>
                        <a:spcAft>
                          <a:spcPts val="0"/>
                        </a:spcAft>
                      </a:pPr>
                      <a:r>
                        <a:rPr lang="en-US" sz="1400" dirty="0">
                          <a:solidFill>
                            <a:schemeClr val="bg1"/>
                          </a:solidFill>
                          <a:effectLst/>
                          <a:latin typeface="+mn-lt"/>
                          <a:ea typeface="Calibri" panose="020F0502020204030204" pitchFamily="34" charset="0"/>
                        </a:rPr>
                        <a:t>Likely</a:t>
                      </a:r>
                    </a:p>
                  </a:txBody>
                  <a:tcPr marL="68580" marR="68580" marT="0" marB="0" anchor="ctr"/>
                </a:tc>
                <a:tc>
                  <a:txBody>
                    <a:bodyPr/>
                    <a:lstStyle/>
                    <a:p>
                      <a:pPr marL="0" marR="0" algn="ctr">
                        <a:spcBef>
                          <a:spcPts val="0"/>
                        </a:spcBef>
                        <a:spcAft>
                          <a:spcPts val="0"/>
                        </a:spcAft>
                      </a:pPr>
                      <a:r>
                        <a:rPr lang="en-US" sz="1400" dirty="0">
                          <a:solidFill>
                            <a:schemeClr val="bg1"/>
                          </a:solidFill>
                          <a:effectLst/>
                          <a:latin typeface="+mn-lt"/>
                          <a:ea typeface="Calibri" panose="020F0502020204030204" pitchFamily="34" charset="0"/>
                        </a:rPr>
                        <a:t>Medium</a:t>
                      </a:r>
                    </a:p>
                  </a:txBody>
                  <a:tcPr marL="68580" marR="68580" marT="0" marB="0" anchor="ctr"/>
                </a:tc>
                <a:tc>
                  <a:txBody>
                    <a:bodyPr/>
                    <a:lstStyle/>
                    <a:p>
                      <a:pPr marL="0" marR="0" algn="ctr">
                        <a:spcBef>
                          <a:spcPts val="0"/>
                        </a:spcBef>
                        <a:spcAft>
                          <a:spcPts val="0"/>
                        </a:spcAft>
                      </a:pPr>
                      <a:r>
                        <a:rPr lang="en-US" sz="1400" b="1" dirty="0">
                          <a:solidFill>
                            <a:srgbClr val="FF0000"/>
                          </a:solidFill>
                          <a:effectLst/>
                          <a:latin typeface="+mn-lt"/>
                          <a:ea typeface="Calibri" panose="020F0502020204030204" pitchFamily="34" charset="0"/>
                        </a:rPr>
                        <a:t>P18</a:t>
                      </a:r>
                      <a:endParaRPr lang="en-US" sz="1400" dirty="0">
                        <a:effectLst/>
                        <a:latin typeface="+mn-lt"/>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b="1" dirty="0">
                          <a:solidFill>
                            <a:srgbClr val="FF0000"/>
                          </a:solidFill>
                          <a:effectLst/>
                          <a:latin typeface="+mn-lt"/>
                          <a:ea typeface="Calibri" panose="020F0502020204030204" pitchFamily="34" charset="0"/>
                        </a:rPr>
                        <a:t>L1</a:t>
                      </a:r>
                      <a:endParaRPr lang="en-US" sz="1400" b="1" dirty="0">
                        <a:effectLst/>
                        <a:latin typeface="+mn-lt"/>
                        <a:ea typeface="Calibri" panose="020F0502020204030204" pitchFamily="34" charset="0"/>
                      </a:endParaRPr>
                    </a:p>
                  </a:txBody>
                  <a:tcPr marL="68580" marR="68580" marT="0" marB="0" anchor="ctr"/>
                </a:tc>
                <a:extLst>
                  <a:ext uri="{0D108BD9-81ED-4DB2-BD59-A6C34878D82A}">
                    <a16:rowId xmlns:a16="http://schemas.microsoft.com/office/drawing/2014/main" val="4023959811"/>
                  </a:ext>
                </a:extLst>
              </a:tr>
              <a:tr h="370840">
                <a:tc>
                  <a:txBody>
                    <a:bodyPr/>
                    <a:lstStyle/>
                    <a:p>
                      <a:pPr marL="0" marR="0">
                        <a:spcBef>
                          <a:spcPts val="0"/>
                        </a:spcBef>
                        <a:spcAft>
                          <a:spcPts val="0"/>
                        </a:spcAft>
                      </a:pPr>
                      <a:r>
                        <a:rPr lang="en-US" sz="1400" u="sng">
                          <a:solidFill>
                            <a:srgbClr val="0000FF"/>
                          </a:solidFill>
                          <a:effectLst/>
                          <a:latin typeface="+mn-lt"/>
                          <a:ea typeface="Calibri" panose="020F0502020204030204" pitchFamily="34" charset="0"/>
                          <a:hlinkClick r:id="rId8"/>
                        </a:rPr>
                        <a:t>MEM-050-CPP</a:t>
                      </a:r>
                      <a:endParaRPr lang="en-US" sz="1400">
                        <a:effectLst/>
                        <a:latin typeface="+mn-lt"/>
                        <a:ea typeface="Calibri" panose="020F0502020204030204" pitchFamily="34" charset="0"/>
                      </a:endParaRPr>
                    </a:p>
                  </a:txBody>
                  <a:tcPr marL="68580" marR="68580" marT="0" marB="0" anchor="ctr"/>
                </a:tc>
                <a:tc>
                  <a:txBody>
                    <a:bodyPr/>
                    <a:lstStyle/>
                    <a:p>
                      <a:pPr marL="0" marR="0">
                        <a:spcBef>
                          <a:spcPts val="0"/>
                        </a:spcBef>
                        <a:spcAft>
                          <a:spcPts val="0"/>
                        </a:spcAft>
                      </a:pPr>
                      <a:r>
                        <a:rPr lang="en-US" sz="1400" dirty="0">
                          <a:solidFill>
                            <a:schemeClr val="bg1"/>
                          </a:solidFill>
                          <a:effectLst/>
                          <a:latin typeface="+mn-lt"/>
                          <a:ea typeface="Calibri" panose="020F0502020204030204" pitchFamily="34" charset="0"/>
                        </a:rPr>
                        <a:t>Do not access freed memory</a:t>
                      </a:r>
                    </a:p>
                  </a:txBody>
                  <a:tcPr marL="68580" marR="68580" marT="0" marB="0" anchor="ctr"/>
                </a:tc>
                <a:tc>
                  <a:txBody>
                    <a:bodyPr/>
                    <a:lstStyle/>
                    <a:p>
                      <a:pPr marL="0" marR="0" algn="ctr">
                        <a:spcBef>
                          <a:spcPts val="0"/>
                        </a:spcBef>
                        <a:spcAft>
                          <a:spcPts val="0"/>
                        </a:spcAft>
                      </a:pPr>
                      <a:r>
                        <a:rPr lang="en-US" sz="1400">
                          <a:solidFill>
                            <a:schemeClr val="bg1"/>
                          </a:solidFill>
                          <a:effectLst/>
                          <a:latin typeface="+mn-lt"/>
                          <a:ea typeface="Calibri" panose="020F0502020204030204" pitchFamily="34" charset="0"/>
                        </a:rPr>
                        <a:t>High</a:t>
                      </a:r>
                    </a:p>
                  </a:txBody>
                  <a:tcPr marL="68580" marR="68580" marT="0" marB="0" anchor="ctr"/>
                </a:tc>
                <a:tc>
                  <a:txBody>
                    <a:bodyPr/>
                    <a:lstStyle/>
                    <a:p>
                      <a:pPr marL="0" marR="0" algn="ctr">
                        <a:spcBef>
                          <a:spcPts val="0"/>
                        </a:spcBef>
                        <a:spcAft>
                          <a:spcPts val="0"/>
                        </a:spcAft>
                      </a:pPr>
                      <a:r>
                        <a:rPr lang="en-US" sz="1400">
                          <a:solidFill>
                            <a:schemeClr val="bg1"/>
                          </a:solidFill>
                          <a:effectLst/>
                          <a:latin typeface="+mn-lt"/>
                          <a:ea typeface="Calibri" panose="020F0502020204030204" pitchFamily="34" charset="0"/>
                        </a:rPr>
                        <a:t>Likely</a:t>
                      </a:r>
                    </a:p>
                  </a:txBody>
                  <a:tcPr marL="68580" marR="68580" marT="0" marB="0" anchor="ctr"/>
                </a:tc>
                <a:tc>
                  <a:txBody>
                    <a:bodyPr/>
                    <a:lstStyle/>
                    <a:p>
                      <a:pPr marL="0" marR="0" algn="ctr">
                        <a:spcBef>
                          <a:spcPts val="0"/>
                        </a:spcBef>
                        <a:spcAft>
                          <a:spcPts val="0"/>
                        </a:spcAft>
                      </a:pPr>
                      <a:r>
                        <a:rPr lang="en-US" sz="1400">
                          <a:solidFill>
                            <a:schemeClr val="bg1"/>
                          </a:solidFill>
                          <a:effectLst/>
                          <a:latin typeface="+mn-lt"/>
                          <a:ea typeface="Calibri" panose="020F0502020204030204" pitchFamily="34" charset="0"/>
                        </a:rPr>
                        <a:t>Medium</a:t>
                      </a:r>
                    </a:p>
                  </a:txBody>
                  <a:tcPr marL="68580" marR="68580" marT="0" marB="0" anchor="ctr"/>
                </a:tc>
                <a:tc>
                  <a:txBody>
                    <a:bodyPr/>
                    <a:lstStyle/>
                    <a:p>
                      <a:pPr marL="0" marR="0" algn="ctr">
                        <a:spcBef>
                          <a:spcPts val="0"/>
                        </a:spcBef>
                        <a:spcAft>
                          <a:spcPts val="0"/>
                        </a:spcAft>
                      </a:pPr>
                      <a:r>
                        <a:rPr lang="en-US" sz="1400" b="1">
                          <a:solidFill>
                            <a:srgbClr val="FF0000"/>
                          </a:solidFill>
                          <a:effectLst/>
                          <a:latin typeface="+mn-lt"/>
                          <a:ea typeface="Calibri" panose="020F0502020204030204" pitchFamily="34" charset="0"/>
                        </a:rPr>
                        <a:t>P18</a:t>
                      </a:r>
                      <a:endParaRPr lang="en-US" sz="1400">
                        <a:effectLst/>
                        <a:latin typeface="+mn-lt"/>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b="1" dirty="0">
                          <a:solidFill>
                            <a:srgbClr val="FF0000"/>
                          </a:solidFill>
                          <a:effectLst/>
                          <a:latin typeface="+mn-lt"/>
                          <a:ea typeface="Calibri" panose="020F0502020204030204" pitchFamily="34" charset="0"/>
                        </a:rPr>
                        <a:t>L1</a:t>
                      </a:r>
                      <a:endParaRPr lang="en-US" sz="1400" b="1" dirty="0">
                        <a:effectLst/>
                        <a:latin typeface="+mn-lt"/>
                        <a:ea typeface="Calibri" panose="020F0502020204030204" pitchFamily="34" charset="0"/>
                      </a:endParaRPr>
                    </a:p>
                  </a:txBody>
                  <a:tcPr marL="68580" marR="68580" marT="0" marB="0" anchor="ctr"/>
                </a:tc>
                <a:extLst>
                  <a:ext uri="{0D108BD9-81ED-4DB2-BD59-A6C34878D82A}">
                    <a16:rowId xmlns:a16="http://schemas.microsoft.com/office/drawing/2014/main" val="3922760596"/>
                  </a:ext>
                </a:extLst>
              </a:tr>
              <a:tr h="370840">
                <a:tc>
                  <a:txBody>
                    <a:bodyPr/>
                    <a:lstStyle/>
                    <a:p>
                      <a:pPr marL="0" marR="0">
                        <a:spcBef>
                          <a:spcPts val="0"/>
                        </a:spcBef>
                        <a:spcAft>
                          <a:spcPts val="0"/>
                        </a:spcAft>
                      </a:pPr>
                      <a:r>
                        <a:rPr lang="en-US" sz="1400" u="sng">
                          <a:solidFill>
                            <a:srgbClr val="0000FF"/>
                          </a:solidFill>
                          <a:effectLst/>
                          <a:latin typeface="+mn-lt"/>
                          <a:ea typeface="Calibri" panose="020F0502020204030204" pitchFamily="34" charset="0"/>
                          <a:hlinkClick r:id="rId9"/>
                        </a:rPr>
                        <a:t>INT-030-C</a:t>
                      </a:r>
                      <a:endParaRPr lang="en-US" sz="1400">
                        <a:effectLst/>
                        <a:latin typeface="+mn-lt"/>
                        <a:ea typeface="Calibri" panose="020F0502020204030204" pitchFamily="34" charset="0"/>
                      </a:endParaRPr>
                    </a:p>
                  </a:txBody>
                  <a:tcPr marL="68580" marR="68580" marT="0" marB="0" anchor="ctr"/>
                </a:tc>
                <a:tc>
                  <a:txBody>
                    <a:bodyPr/>
                    <a:lstStyle/>
                    <a:p>
                      <a:pPr marL="0" marR="0">
                        <a:spcBef>
                          <a:spcPts val="0"/>
                        </a:spcBef>
                        <a:spcAft>
                          <a:spcPts val="0"/>
                        </a:spcAft>
                      </a:pPr>
                      <a:r>
                        <a:rPr lang="en-US" sz="1400" dirty="0">
                          <a:solidFill>
                            <a:schemeClr val="bg1"/>
                          </a:solidFill>
                          <a:effectLst/>
                          <a:latin typeface="+mn-lt"/>
                          <a:ea typeface="Calibri" panose="020F0502020204030204" pitchFamily="34" charset="0"/>
                        </a:rPr>
                        <a:t>Ensure that unsigned integer operations do not wrap</a:t>
                      </a:r>
                    </a:p>
                  </a:txBody>
                  <a:tcPr marL="68580" marR="68580" marT="0" marB="0" anchor="ctr"/>
                </a:tc>
                <a:tc>
                  <a:txBody>
                    <a:bodyPr/>
                    <a:lstStyle/>
                    <a:p>
                      <a:pPr marL="0" marR="0" algn="ctr">
                        <a:spcBef>
                          <a:spcPts val="0"/>
                        </a:spcBef>
                        <a:spcAft>
                          <a:spcPts val="0"/>
                        </a:spcAft>
                      </a:pPr>
                      <a:r>
                        <a:rPr lang="en-US" sz="1400">
                          <a:solidFill>
                            <a:schemeClr val="bg1"/>
                          </a:solidFill>
                          <a:effectLst/>
                          <a:latin typeface="+mn-lt"/>
                          <a:ea typeface="Calibri" panose="020F0502020204030204" pitchFamily="34" charset="0"/>
                        </a:rPr>
                        <a:t>High</a:t>
                      </a:r>
                    </a:p>
                  </a:txBody>
                  <a:tcPr marL="68580" marR="68580" marT="0" marB="0" anchor="ctr"/>
                </a:tc>
                <a:tc>
                  <a:txBody>
                    <a:bodyPr/>
                    <a:lstStyle/>
                    <a:p>
                      <a:pPr marL="0" marR="0" algn="ctr">
                        <a:spcBef>
                          <a:spcPts val="0"/>
                        </a:spcBef>
                        <a:spcAft>
                          <a:spcPts val="0"/>
                        </a:spcAft>
                      </a:pPr>
                      <a:r>
                        <a:rPr lang="en-US" sz="1400">
                          <a:solidFill>
                            <a:schemeClr val="bg1"/>
                          </a:solidFill>
                          <a:effectLst/>
                          <a:latin typeface="+mn-lt"/>
                          <a:ea typeface="Calibri" panose="020F0502020204030204" pitchFamily="34" charset="0"/>
                        </a:rPr>
                        <a:t>Likely</a:t>
                      </a:r>
                    </a:p>
                  </a:txBody>
                  <a:tcPr marL="68580" marR="68580" marT="0" marB="0" anchor="ctr"/>
                </a:tc>
                <a:tc>
                  <a:txBody>
                    <a:bodyPr/>
                    <a:lstStyle/>
                    <a:p>
                      <a:pPr marL="0" marR="0" algn="ctr">
                        <a:spcBef>
                          <a:spcPts val="0"/>
                        </a:spcBef>
                        <a:spcAft>
                          <a:spcPts val="0"/>
                        </a:spcAft>
                      </a:pPr>
                      <a:r>
                        <a:rPr lang="en-US" sz="1400" dirty="0">
                          <a:solidFill>
                            <a:schemeClr val="bg1"/>
                          </a:solidFill>
                          <a:effectLst/>
                          <a:latin typeface="+mn-lt"/>
                          <a:ea typeface="Calibri" panose="020F0502020204030204" pitchFamily="34" charset="0"/>
                        </a:rPr>
                        <a:t>High</a:t>
                      </a:r>
                    </a:p>
                  </a:txBody>
                  <a:tcPr marL="68580" marR="68580" marT="0" marB="0" anchor="ctr"/>
                </a:tc>
                <a:tc>
                  <a:txBody>
                    <a:bodyPr/>
                    <a:lstStyle/>
                    <a:p>
                      <a:pPr marL="0" marR="0" algn="ctr">
                        <a:spcBef>
                          <a:spcPts val="0"/>
                        </a:spcBef>
                        <a:spcAft>
                          <a:spcPts val="0"/>
                        </a:spcAft>
                      </a:pPr>
                      <a:r>
                        <a:rPr lang="en-US" sz="1400" b="1">
                          <a:solidFill>
                            <a:srgbClr val="CC9900"/>
                          </a:solidFill>
                          <a:effectLst/>
                          <a:latin typeface="+mn-lt"/>
                          <a:ea typeface="Calibri" panose="020F0502020204030204" pitchFamily="34" charset="0"/>
                        </a:rPr>
                        <a:t>P9</a:t>
                      </a:r>
                      <a:endParaRPr lang="en-US" sz="1400">
                        <a:effectLst/>
                        <a:latin typeface="+mn-lt"/>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b="1" dirty="0">
                          <a:solidFill>
                            <a:srgbClr val="CC9900"/>
                          </a:solidFill>
                          <a:effectLst/>
                          <a:latin typeface="+mn-lt"/>
                          <a:ea typeface="Calibri" panose="020F0502020204030204" pitchFamily="34" charset="0"/>
                        </a:rPr>
                        <a:t>L2</a:t>
                      </a:r>
                      <a:endParaRPr lang="en-US" sz="1400" b="1" dirty="0">
                        <a:effectLst/>
                        <a:latin typeface="+mn-lt"/>
                        <a:ea typeface="Calibri" panose="020F0502020204030204" pitchFamily="34" charset="0"/>
                      </a:endParaRPr>
                    </a:p>
                  </a:txBody>
                  <a:tcPr marL="68580" marR="68580" marT="0" marB="0" anchor="ctr"/>
                </a:tc>
                <a:extLst>
                  <a:ext uri="{0D108BD9-81ED-4DB2-BD59-A6C34878D82A}">
                    <a16:rowId xmlns:a16="http://schemas.microsoft.com/office/drawing/2014/main" val="3309700414"/>
                  </a:ext>
                </a:extLst>
              </a:tr>
              <a:tr h="370840">
                <a:tc>
                  <a:txBody>
                    <a:bodyPr/>
                    <a:lstStyle/>
                    <a:p>
                      <a:pPr marL="0" marR="0">
                        <a:spcBef>
                          <a:spcPts val="0"/>
                        </a:spcBef>
                        <a:spcAft>
                          <a:spcPts val="0"/>
                        </a:spcAft>
                      </a:pPr>
                      <a:r>
                        <a:rPr lang="en-US" sz="1400" u="sng" dirty="0">
                          <a:solidFill>
                            <a:srgbClr val="0000FF"/>
                          </a:solidFill>
                          <a:effectLst/>
                          <a:latin typeface="+mn-lt"/>
                          <a:ea typeface="Calibri" panose="020F0502020204030204" pitchFamily="34" charset="0"/>
                          <a:hlinkClick r:id="rId10"/>
                        </a:rPr>
                        <a:t>OOP-052-CCP</a:t>
                      </a:r>
                      <a:endParaRPr lang="en-US" sz="1400" dirty="0">
                        <a:effectLst/>
                        <a:latin typeface="+mn-lt"/>
                        <a:ea typeface="Calibri" panose="020F0502020204030204" pitchFamily="34" charset="0"/>
                      </a:endParaRPr>
                    </a:p>
                  </a:txBody>
                  <a:tcPr marL="68580" marR="68580" marT="0" marB="0" anchor="ctr"/>
                </a:tc>
                <a:tc>
                  <a:txBody>
                    <a:bodyPr/>
                    <a:lstStyle/>
                    <a:p>
                      <a:pPr marL="0" marR="0">
                        <a:spcBef>
                          <a:spcPts val="0"/>
                        </a:spcBef>
                        <a:spcAft>
                          <a:spcPts val="0"/>
                        </a:spcAft>
                      </a:pPr>
                      <a:r>
                        <a:rPr lang="en-US" sz="1400" dirty="0">
                          <a:solidFill>
                            <a:schemeClr val="bg1"/>
                          </a:solidFill>
                          <a:effectLst/>
                          <a:latin typeface="+mn-lt"/>
                          <a:ea typeface="Calibri" panose="020F0502020204030204" pitchFamily="34" charset="0"/>
                        </a:rPr>
                        <a:t>Do not delete a polymorphic object without a virtual destructor</a:t>
                      </a:r>
                    </a:p>
                  </a:txBody>
                  <a:tcPr marL="68580" marR="68580" marT="0" marB="0" anchor="ctr"/>
                </a:tc>
                <a:tc>
                  <a:txBody>
                    <a:bodyPr/>
                    <a:lstStyle/>
                    <a:p>
                      <a:pPr marL="0" marR="0" algn="ctr">
                        <a:spcBef>
                          <a:spcPts val="0"/>
                        </a:spcBef>
                        <a:spcAft>
                          <a:spcPts val="0"/>
                        </a:spcAft>
                      </a:pPr>
                      <a:r>
                        <a:rPr lang="en-US" sz="1400">
                          <a:solidFill>
                            <a:schemeClr val="bg1"/>
                          </a:solidFill>
                          <a:effectLst/>
                          <a:latin typeface="+mn-lt"/>
                          <a:ea typeface="Calibri" panose="020F0502020204030204" pitchFamily="34" charset="0"/>
                        </a:rPr>
                        <a:t>Low</a:t>
                      </a:r>
                    </a:p>
                  </a:txBody>
                  <a:tcPr marL="68580" marR="68580" marT="0" marB="0" anchor="ctr"/>
                </a:tc>
                <a:tc>
                  <a:txBody>
                    <a:bodyPr/>
                    <a:lstStyle/>
                    <a:p>
                      <a:pPr marL="0" marR="0" algn="ctr">
                        <a:spcBef>
                          <a:spcPts val="0"/>
                        </a:spcBef>
                        <a:spcAft>
                          <a:spcPts val="0"/>
                        </a:spcAft>
                      </a:pPr>
                      <a:r>
                        <a:rPr lang="en-US" sz="1400">
                          <a:solidFill>
                            <a:schemeClr val="bg1"/>
                          </a:solidFill>
                          <a:effectLst/>
                          <a:latin typeface="+mn-lt"/>
                          <a:ea typeface="Calibri" panose="020F0502020204030204" pitchFamily="34" charset="0"/>
                        </a:rPr>
                        <a:t>Likely</a:t>
                      </a:r>
                    </a:p>
                  </a:txBody>
                  <a:tcPr marL="68580" marR="68580" marT="0" marB="0" anchor="ctr"/>
                </a:tc>
                <a:tc>
                  <a:txBody>
                    <a:bodyPr/>
                    <a:lstStyle/>
                    <a:p>
                      <a:pPr marL="0" marR="0" algn="ctr">
                        <a:spcBef>
                          <a:spcPts val="0"/>
                        </a:spcBef>
                        <a:spcAft>
                          <a:spcPts val="0"/>
                        </a:spcAft>
                      </a:pPr>
                      <a:r>
                        <a:rPr lang="en-US" sz="1400" dirty="0">
                          <a:solidFill>
                            <a:schemeClr val="bg1"/>
                          </a:solidFill>
                          <a:effectLst/>
                          <a:latin typeface="+mn-lt"/>
                          <a:ea typeface="Calibri" panose="020F0502020204030204" pitchFamily="34" charset="0"/>
                        </a:rPr>
                        <a:t>Low</a:t>
                      </a:r>
                    </a:p>
                  </a:txBody>
                  <a:tcPr marL="68580" marR="68580" marT="0" marB="0" anchor="ctr"/>
                </a:tc>
                <a:tc>
                  <a:txBody>
                    <a:bodyPr/>
                    <a:lstStyle/>
                    <a:p>
                      <a:pPr marL="0" marR="0" algn="ctr">
                        <a:spcBef>
                          <a:spcPts val="0"/>
                        </a:spcBef>
                        <a:spcAft>
                          <a:spcPts val="0"/>
                        </a:spcAft>
                      </a:pPr>
                      <a:r>
                        <a:rPr lang="en-US" sz="1400" b="1">
                          <a:solidFill>
                            <a:srgbClr val="CC9900"/>
                          </a:solidFill>
                          <a:effectLst/>
                          <a:latin typeface="+mn-lt"/>
                          <a:ea typeface="Calibri" panose="020F0502020204030204" pitchFamily="34" charset="0"/>
                        </a:rPr>
                        <a:t>P9</a:t>
                      </a:r>
                      <a:endParaRPr lang="en-US" sz="1400">
                        <a:effectLst/>
                        <a:latin typeface="+mn-lt"/>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b="1" dirty="0">
                          <a:solidFill>
                            <a:srgbClr val="CC9900"/>
                          </a:solidFill>
                          <a:effectLst/>
                          <a:latin typeface="+mn-lt"/>
                          <a:ea typeface="Calibri" panose="020F0502020204030204" pitchFamily="34" charset="0"/>
                        </a:rPr>
                        <a:t>L2</a:t>
                      </a:r>
                      <a:endParaRPr lang="en-US" sz="1400" b="1" dirty="0">
                        <a:effectLst/>
                        <a:latin typeface="+mn-lt"/>
                        <a:ea typeface="Calibri" panose="020F0502020204030204" pitchFamily="34" charset="0"/>
                      </a:endParaRPr>
                    </a:p>
                  </a:txBody>
                  <a:tcPr marL="68580" marR="68580" marT="0" marB="0" anchor="ctr"/>
                </a:tc>
                <a:extLst>
                  <a:ext uri="{0D108BD9-81ED-4DB2-BD59-A6C34878D82A}">
                    <a16:rowId xmlns:a16="http://schemas.microsoft.com/office/drawing/2014/main" val="2240641742"/>
                  </a:ext>
                </a:extLst>
              </a:tr>
              <a:tr h="370840">
                <a:tc>
                  <a:txBody>
                    <a:bodyPr/>
                    <a:lstStyle/>
                    <a:p>
                      <a:pPr marL="0" marR="0">
                        <a:spcBef>
                          <a:spcPts val="0"/>
                        </a:spcBef>
                        <a:spcAft>
                          <a:spcPts val="0"/>
                        </a:spcAft>
                      </a:pPr>
                      <a:r>
                        <a:rPr lang="en-US" sz="1400" u="sng" dirty="0">
                          <a:solidFill>
                            <a:srgbClr val="0000FF"/>
                          </a:solidFill>
                          <a:effectLst/>
                          <a:latin typeface="+mn-lt"/>
                          <a:ea typeface="Calibri" panose="020F0502020204030204" pitchFamily="34" charset="0"/>
                          <a:hlinkClick r:id="rId11"/>
                        </a:rPr>
                        <a:t>STR-053-CPP</a:t>
                      </a:r>
                      <a:endParaRPr lang="en-US" sz="1400" dirty="0">
                        <a:effectLst/>
                        <a:latin typeface="+mn-lt"/>
                        <a:ea typeface="Calibri" panose="020F0502020204030204" pitchFamily="34" charset="0"/>
                      </a:endParaRPr>
                    </a:p>
                  </a:txBody>
                  <a:tcPr marL="68580" marR="68580" marT="0" marB="0" anchor="ctr"/>
                </a:tc>
                <a:tc>
                  <a:txBody>
                    <a:bodyPr/>
                    <a:lstStyle/>
                    <a:p>
                      <a:pPr marL="0" marR="0">
                        <a:spcBef>
                          <a:spcPts val="0"/>
                        </a:spcBef>
                        <a:spcAft>
                          <a:spcPts val="0"/>
                        </a:spcAft>
                      </a:pPr>
                      <a:r>
                        <a:rPr lang="en-US" sz="1400" dirty="0">
                          <a:solidFill>
                            <a:schemeClr val="bg1"/>
                          </a:solidFill>
                          <a:effectLst/>
                          <a:latin typeface="+mn-lt"/>
                          <a:ea typeface="Calibri" panose="020F0502020204030204" pitchFamily="34" charset="0"/>
                        </a:rPr>
                        <a:t>Range check element access</a:t>
                      </a:r>
                    </a:p>
                  </a:txBody>
                  <a:tcPr marL="68580" marR="68580" marT="0" marB="0" anchor="ctr"/>
                </a:tc>
                <a:tc>
                  <a:txBody>
                    <a:bodyPr/>
                    <a:lstStyle/>
                    <a:p>
                      <a:pPr marL="0" marR="0" algn="ctr">
                        <a:spcBef>
                          <a:spcPts val="0"/>
                        </a:spcBef>
                        <a:spcAft>
                          <a:spcPts val="0"/>
                        </a:spcAft>
                      </a:pPr>
                      <a:r>
                        <a:rPr lang="en-US" sz="1400">
                          <a:solidFill>
                            <a:schemeClr val="bg1"/>
                          </a:solidFill>
                          <a:effectLst/>
                          <a:latin typeface="+mn-lt"/>
                          <a:ea typeface="Calibri" panose="020F0502020204030204" pitchFamily="34" charset="0"/>
                        </a:rPr>
                        <a:t>High</a:t>
                      </a:r>
                    </a:p>
                  </a:txBody>
                  <a:tcPr marL="68580" marR="68580" marT="0" marB="0" anchor="ctr"/>
                </a:tc>
                <a:tc>
                  <a:txBody>
                    <a:bodyPr/>
                    <a:lstStyle/>
                    <a:p>
                      <a:pPr marL="0" marR="0" algn="ctr">
                        <a:spcBef>
                          <a:spcPts val="0"/>
                        </a:spcBef>
                        <a:spcAft>
                          <a:spcPts val="0"/>
                        </a:spcAft>
                      </a:pPr>
                      <a:r>
                        <a:rPr lang="en-US" sz="1400">
                          <a:solidFill>
                            <a:schemeClr val="bg1"/>
                          </a:solidFill>
                          <a:effectLst/>
                          <a:latin typeface="+mn-lt"/>
                          <a:ea typeface="Calibri" panose="020F0502020204030204" pitchFamily="34" charset="0"/>
                        </a:rPr>
                        <a:t>Unlikely</a:t>
                      </a:r>
                    </a:p>
                  </a:txBody>
                  <a:tcPr marL="68580" marR="68580" marT="0" marB="0" anchor="ctr"/>
                </a:tc>
                <a:tc>
                  <a:txBody>
                    <a:bodyPr/>
                    <a:lstStyle/>
                    <a:p>
                      <a:pPr marL="0" marR="0" algn="ctr">
                        <a:spcBef>
                          <a:spcPts val="0"/>
                        </a:spcBef>
                        <a:spcAft>
                          <a:spcPts val="0"/>
                        </a:spcAft>
                      </a:pPr>
                      <a:r>
                        <a:rPr lang="en-US" sz="1400" dirty="0">
                          <a:solidFill>
                            <a:schemeClr val="bg1"/>
                          </a:solidFill>
                          <a:effectLst/>
                          <a:latin typeface="+mn-lt"/>
                          <a:ea typeface="Calibri" panose="020F0502020204030204" pitchFamily="34" charset="0"/>
                        </a:rPr>
                        <a:t>Medium</a:t>
                      </a:r>
                    </a:p>
                  </a:txBody>
                  <a:tcPr marL="68580" marR="68580" marT="0" marB="0" anchor="ctr"/>
                </a:tc>
                <a:tc>
                  <a:txBody>
                    <a:bodyPr/>
                    <a:lstStyle/>
                    <a:p>
                      <a:pPr marL="0" marR="0" algn="ctr">
                        <a:spcBef>
                          <a:spcPts val="0"/>
                        </a:spcBef>
                        <a:spcAft>
                          <a:spcPts val="0"/>
                        </a:spcAft>
                      </a:pPr>
                      <a:r>
                        <a:rPr lang="en-US" sz="1400" b="1">
                          <a:solidFill>
                            <a:srgbClr val="CC9900"/>
                          </a:solidFill>
                          <a:effectLst/>
                          <a:latin typeface="+mn-lt"/>
                          <a:ea typeface="Calibri" panose="020F0502020204030204" pitchFamily="34" charset="0"/>
                        </a:rPr>
                        <a:t>P6</a:t>
                      </a:r>
                      <a:endParaRPr lang="en-US" sz="1400">
                        <a:effectLst/>
                        <a:latin typeface="+mn-lt"/>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b="1" dirty="0">
                          <a:solidFill>
                            <a:srgbClr val="CC9900"/>
                          </a:solidFill>
                          <a:effectLst/>
                          <a:latin typeface="+mn-lt"/>
                          <a:ea typeface="Calibri" panose="020F0502020204030204" pitchFamily="34" charset="0"/>
                        </a:rPr>
                        <a:t>L2</a:t>
                      </a:r>
                      <a:endParaRPr lang="en-US" sz="1400" b="1" dirty="0">
                        <a:effectLst/>
                        <a:latin typeface="+mn-lt"/>
                        <a:ea typeface="Calibri" panose="020F0502020204030204" pitchFamily="34" charset="0"/>
                      </a:endParaRPr>
                    </a:p>
                  </a:txBody>
                  <a:tcPr marL="68580" marR="68580" marT="0" marB="0" anchor="ctr"/>
                </a:tc>
                <a:extLst>
                  <a:ext uri="{0D108BD9-81ED-4DB2-BD59-A6C34878D82A}">
                    <a16:rowId xmlns:a16="http://schemas.microsoft.com/office/drawing/2014/main" val="3738215462"/>
                  </a:ext>
                </a:extLst>
              </a:tr>
              <a:tr h="370840">
                <a:tc>
                  <a:txBody>
                    <a:bodyPr/>
                    <a:lstStyle/>
                    <a:p>
                      <a:pPr marL="0" marR="0">
                        <a:spcBef>
                          <a:spcPts val="0"/>
                        </a:spcBef>
                        <a:spcAft>
                          <a:spcPts val="0"/>
                        </a:spcAft>
                      </a:pPr>
                      <a:r>
                        <a:rPr lang="en-US" sz="1400" u="sng" dirty="0">
                          <a:solidFill>
                            <a:srgbClr val="0000FF"/>
                          </a:solidFill>
                          <a:effectLst/>
                          <a:latin typeface="+mn-lt"/>
                          <a:ea typeface="Calibri" panose="020F0502020204030204" pitchFamily="34" charset="0"/>
                          <a:hlinkClick r:id="rId12"/>
                        </a:rPr>
                        <a:t>MSC-050-CPP</a:t>
                      </a:r>
                      <a:endParaRPr lang="en-US" sz="1400" dirty="0">
                        <a:effectLst/>
                        <a:latin typeface="+mn-lt"/>
                        <a:ea typeface="Calibri" panose="020F0502020204030204" pitchFamily="34" charset="0"/>
                      </a:endParaRPr>
                    </a:p>
                  </a:txBody>
                  <a:tcPr marL="68580" marR="68580" marT="0" marB="0" anchor="ctr"/>
                </a:tc>
                <a:tc>
                  <a:txBody>
                    <a:bodyPr/>
                    <a:lstStyle/>
                    <a:p>
                      <a:pPr marL="0" marR="0">
                        <a:spcBef>
                          <a:spcPts val="0"/>
                        </a:spcBef>
                        <a:spcAft>
                          <a:spcPts val="0"/>
                        </a:spcAft>
                      </a:pPr>
                      <a:r>
                        <a:rPr lang="en-US" sz="1400" dirty="0">
                          <a:solidFill>
                            <a:schemeClr val="bg1"/>
                          </a:solidFill>
                          <a:effectLst/>
                          <a:latin typeface="+mn-lt"/>
                          <a:ea typeface="Calibri" panose="020F0502020204030204" pitchFamily="34" charset="0"/>
                        </a:rPr>
                        <a:t>Do not use std::rand() for generating pseudorandom numbers</a:t>
                      </a:r>
                    </a:p>
                  </a:txBody>
                  <a:tcPr marL="68580" marR="68580" marT="0" marB="0" anchor="ctr"/>
                </a:tc>
                <a:tc>
                  <a:txBody>
                    <a:bodyPr/>
                    <a:lstStyle/>
                    <a:p>
                      <a:pPr marL="0" marR="0" algn="ctr">
                        <a:spcBef>
                          <a:spcPts val="0"/>
                        </a:spcBef>
                        <a:spcAft>
                          <a:spcPts val="0"/>
                        </a:spcAft>
                      </a:pPr>
                      <a:r>
                        <a:rPr lang="en-US" sz="1400" dirty="0">
                          <a:solidFill>
                            <a:schemeClr val="bg1"/>
                          </a:solidFill>
                          <a:effectLst/>
                          <a:latin typeface="+mn-lt"/>
                          <a:ea typeface="Calibri" panose="020F0502020204030204" pitchFamily="34" charset="0"/>
                        </a:rPr>
                        <a:t>Medium</a:t>
                      </a:r>
                    </a:p>
                  </a:txBody>
                  <a:tcPr marL="68580" marR="68580" marT="0" marB="0" anchor="ctr"/>
                </a:tc>
                <a:tc>
                  <a:txBody>
                    <a:bodyPr/>
                    <a:lstStyle/>
                    <a:p>
                      <a:pPr marL="0" marR="0" algn="ctr">
                        <a:spcBef>
                          <a:spcPts val="0"/>
                        </a:spcBef>
                        <a:spcAft>
                          <a:spcPts val="0"/>
                        </a:spcAft>
                      </a:pPr>
                      <a:r>
                        <a:rPr lang="en-US" sz="1400" dirty="0">
                          <a:solidFill>
                            <a:schemeClr val="bg1"/>
                          </a:solidFill>
                          <a:effectLst/>
                          <a:latin typeface="+mn-lt"/>
                          <a:ea typeface="Calibri" panose="020F0502020204030204" pitchFamily="34" charset="0"/>
                        </a:rPr>
                        <a:t>Unlikely</a:t>
                      </a:r>
                    </a:p>
                  </a:txBody>
                  <a:tcPr marL="68580" marR="68580" marT="0" marB="0" anchor="ctr"/>
                </a:tc>
                <a:tc>
                  <a:txBody>
                    <a:bodyPr/>
                    <a:lstStyle/>
                    <a:p>
                      <a:pPr marL="0" marR="0" algn="ctr">
                        <a:spcBef>
                          <a:spcPts val="0"/>
                        </a:spcBef>
                        <a:spcAft>
                          <a:spcPts val="0"/>
                        </a:spcAft>
                      </a:pPr>
                      <a:r>
                        <a:rPr lang="en-US" sz="1400">
                          <a:solidFill>
                            <a:schemeClr val="bg1"/>
                          </a:solidFill>
                          <a:effectLst/>
                          <a:latin typeface="+mn-lt"/>
                          <a:ea typeface="Calibri" panose="020F0502020204030204" pitchFamily="34" charset="0"/>
                        </a:rPr>
                        <a:t>Low</a:t>
                      </a:r>
                    </a:p>
                  </a:txBody>
                  <a:tcPr marL="68580" marR="68580" marT="0" marB="0" anchor="ctr"/>
                </a:tc>
                <a:tc>
                  <a:txBody>
                    <a:bodyPr/>
                    <a:lstStyle/>
                    <a:p>
                      <a:pPr marL="0" marR="0" algn="ctr">
                        <a:spcBef>
                          <a:spcPts val="0"/>
                        </a:spcBef>
                        <a:spcAft>
                          <a:spcPts val="0"/>
                        </a:spcAft>
                      </a:pPr>
                      <a:r>
                        <a:rPr lang="en-US" sz="1400" b="1">
                          <a:solidFill>
                            <a:srgbClr val="CC9900"/>
                          </a:solidFill>
                          <a:effectLst/>
                          <a:latin typeface="+mn-lt"/>
                          <a:ea typeface="Calibri" panose="020F0502020204030204" pitchFamily="34" charset="0"/>
                        </a:rPr>
                        <a:t>P6</a:t>
                      </a:r>
                      <a:endParaRPr lang="en-US" sz="1400">
                        <a:effectLst/>
                        <a:latin typeface="+mn-lt"/>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b="1" dirty="0">
                          <a:solidFill>
                            <a:srgbClr val="CC9900"/>
                          </a:solidFill>
                          <a:effectLst/>
                          <a:latin typeface="+mn-lt"/>
                          <a:ea typeface="Calibri" panose="020F0502020204030204" pitchFamily="34" charset="0"/>
                        </a:rPr>
                        <a:t>L2</a:t>
                      </a:r>
                      <a:endParaRPr lang="en-US" sz="1400" b="1" dirty="0">
                        <a:effectLst/>
                        <a:latin typeface="+mn-lt"/>
                        <a:ea typeface="Calibri" panose="020F0502020204030204" pitchFamily="34" charset="0"/>
                      </a:endParaRPr>
                    </a:p>
                  </a:txBody>
                  <a:tcPr marL="68580" marR="68580" marT="0" marB="0" anchor="ctr"/>
                </a:tc>
                <a:extLst>
                  <a:ext uri="{0D108BD9-81ED-4DB2-BD59-A6C34878D82A}">
                    <a16:rowId xmlns:a16="http://schemas.microsoft.com/office/drawing/2014/main" val="3811228289"/>
                  </a:ext>
                </a:extLst>
              </a:tr>
              <a:tr h="370840">
                <a:tc>
                  <a:txBody>
                    <a:bodyPr/>
                    <a:lstStyle/>
                    <a:p>
                      <a:pPr marL="0" marR="0">
                        <a:spcBef>
                          <a:spcPts val="0"/>
                        </a:spcBef>
                        <a:spcAft>
                          <a:spcPts val="0"/>
                        </a:spcAft>
                      </a:pPr>
                      <a:r>
                        <a:rPr lang="en-US" sz="1400" u="sng" dirty="0">
                          <a:solidFill>
                            <a:srgbClr val="0000FF"/>
                          </a:solidFill>
                          <a:effectLst/>
                          <a:latin typeface="+mn-lt"/>
                          <a:ea typeface="Calibri" panose="020F0502020204030204" pitchFamily="34" charset="0"/>
                          <a:hlinkClick r:id="rId13"/>
                        </a:rPr>
                        <a:t>FIO-051-CPP</a:t>
                      </a:r>
                      <a:endParaRPr lang="en-US" sz="1400" dirty="0">
                        <a:effectLst/>
                        <a:latin typeface="+mn-lt"/>
                        <a:ea typeface="Calibri" panose="020F0502020204030204" pitchFamily="34" charset="0"/>
                      </a:endParaRPr>
                    </a:p>
                  </a:txBody>
                  <a:tcPr marL="68580" marR="68580" marT="0" marB="0" anchor="ctr"/>
                </a:tc>
                <a:tc>
                  <a:txBody>
                    <a:bodyPr/>
                    <a:lstStyle/>
                    <a:p>
                      <a:pPr marL="0" marR="0">
                        <a:spcBef>
                          <a:spcPts val="0"/>
                        </a:spcBef>
                        <a:spcAft>
                          <a:spcPts val="0"/>
                        </a:spcAft>
                      </a:pPr>
                      <a:r>
                        <a:rPr lang="en-US" sz="1400" dirty="0">
                          <a:solidFill>
                            <a:schemeClr val="bg1"/>
                          </a:solidFill>
                          <a:effectLst/>
                          <a:latin typeface="+mn-lt"/>
                          <a:ea typeface="Calibri" panose="020F0502020204030204" pitchFamily="34" charset="0"/>
                        </a:rPr>
                        <a:t>Close files when they are no longer needed</a:t>
                      </a:r>
                    </a:p>
                  </a:txBody>
                  <a:tcPr marL="68580" marR="68580" marT="0" marB="0" anchor="ctr"/>
                </a:tc>
                <a:tc>
                  <a:txBody>
                    <a:bodyPr/>
                    <a:lstStyle/>
                    <a:p>
                      <a:pPr marL="0" marR="0" algn="ctr">
                        <a:spcBef>
                          <a:spcPts val="0"/>
                        </a:spcBef>
                        <a:spcAft>
                          <a:spcPts val="0"/>
                        </a:spcAft>
                      </a:pPr>
                      <a:r>
                        <a:rPr lang="en-US" sz="1400">
                          <a:solidFill>
                            <a:schemeClr val="bg1"/>
                          </a:solidFill>
                          <a:effectLst/>
                          <a:latin typeface="+mn-lt"/>
                          <a:ea typeface="Calibri" panose="020F0502020204030204" pitchFamily="34" charset="0"/>
                        </a:rPr>
                        <a:t>Medium</a:t>
                      </a:r>
                    </a:p>
                  </a:txBody>
                  <a:tcPr marL="68580" marR="68580" marT="0" marB="0" anchor="ctr"/>
                </a:tc>
                <a:tc>
                  <a:txBody>
                    <a:bodyPr/>
                    <a:lstStyle/>
                    <a:p>
                      <a:pPr marL="0" marR="0" algn="ctr">
                        <a:spcBef>
                          <a:spcPts val="0"/>
                        </a:spcBef>
                        <a:spcAft>
                          <a:spcPts val="0"/>
                        </a:spcAft>
                      </a:pPr>
                      <a:r>
                        <a:rPr lang="en-US" sz="1400">
                          <a:solidFill>
                            <a:schemeClr val="bg1"/>
                          </a:solidFill>
                          <a:effectLst/>
                          <a:latin typeface="+mn-lt"/>
                          <a:ea typeface="Calibri" panose="020F0502020204030204" pitchFamily="34" charset="0"/>
                        </a:rPr>
                        <a:t>Unlikely</a:t>
                      </a:r>
                    </a:p>
                  </a:txBody>
                  <a:tcPr marL="68580" marR="68580" marT="0" marB="0" anchor="ctr"/>
                </a:tc>
                <a:tc>
                  <a:txBody>
                    <a:bodyPr/>
                    <a:lstStyle/>
                    <a:p>
                      <a:pPr marL="0" marR="0" algn="ctr">
                        <a:spcBef>
                          <a:spcPts val="0"/>
                        </a:spcBef>
                        <a:spcAft>
                          <a:spcPts val="0"/>
                        </a:spcAft>
                      </a:pPr>
                      <a:r>
                        <a:rPr lang="en-US" sz="1400" dirty="0">
                          <a:solidFill>
                            <a:schemeClr val="bg1"/>
                          </a:solidFill>
                          <a:effectLst/>
                          <a:latin typeface="+mn-lt"/>
                          <a:ea typeface="Calibri" panose="020F0502020204030204" pitchFamily="34" charset="0"/>
                        </a:rPr>
                        <a:t>Medium</a:t>
                      </a:r>
                    </a:p>
                  </a:txBody>
                  <a:tcPr marL="68580" marR="68580" marT="0" marB="0" anchor="ctr"/>
                </a:tc>
                <a:tc>
                  <a:txBody>
                    <a:bodyPr/>
                    <a:lstStyle/>
                    <a:p>
                      <a:pPr marL="0" marR="0" algn="ctr">
                        <a:spcBef>
                          <a:spcPts val="0"/>
                        </a:spcBef>
                        <a:spcAft>
                          <a:spcPts val="0"/>
                        </a:spcAft>
                      </a:pPr>
                      <a:r>
                        <a:rPr lang="en-US" sz="1400" b="1">
                          <a:solidFill>
                            <a:srgbClr val="008000"/>
                          </a:solidFill>
                          <a:effectLst/>
                          <a:latin typeface="+mn-lt"/>
                          <a:ea typeface="Calibri" panose="020F0502020204030204" pitchFamily="34" charset="0"/>
                        </a:rPr>
                        <a:t>P4</a:t>
                      </a:r>
                      <a:endParaRPr lang="en-US" sz="1400">
                        <a:effectLst/>
                        <a:latin typeface="+mn-lt"/>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b="1" dirty="0">
                          <a:solidFill>
                            <a:srgbClr val="008000"/>
                          </a:solidFill>
                          <a:effectLst/>
                          <a:latin typeface="+mn-lt"/>
                          <a:ea typeface="Calibri" panose="020F0502020204030204" pitchFamily="34" charset="0"/>
                        </a:rPr>
                        <a:t>L3</a:t>
                      </a:r>
                      <a:endParaRPr lang="en-US" sz="1400" b="1" dirty="0">
                        <a:effectLst/>
                        <a:latin typeface="+mn-lt"/>
                        <a:ea typeface="Calibri" panose="020F0502020204030204" pitchFamily="34" charset="0"/>
                      </a:endParaRPr>
                    </a:p>
                  </a:txBody>
                  <a:tcPr marL="68580" marR="68580" marT="0" marB="0" anchor="ctr"/>
                </a:tc>
                <a:extLst>
                  <a:ext uri="{0D108BD9-81ED-4DB2-BD59-A6C34878D82A}">
                    <a16:rowId xmlns:a16="http://schemas.microsoft.com/office/drawing/2014/main" val="3537876271"/>
                  </a:ext>
                </a:extLst>
              </a:tr>
              <a:tr h="370840">
                <a:tc>
                  <a:txBody>
                    <a:bodyPr/>
                    <a:lstStyle/>
                    <a:p>
                      <a:pPr marL="0" marR="0">
                        <a:spcBef>
                          <a:spcPts val="0"/>
                        </a:spcBef>
                        <a:spcAft>
                          <a:spcPts val="0"/>
                        </a:spcAft>
                      </a:pPr>
                      <a:r>
                        <a:rPr lang="en-US" sz="1400" u="sng" dirty="0">
                          <a:solidFill>
                            <a:srgbClr val="0000FF"/>
                          </a:solidFill>
                          <a:effectLst/>
                          <a:latin typeface="+mn-lt"/>
                          <a:ea typeface="Calibri" panose="020F0502020204030204" pitchFamily="34" charset="0"/>
                          <a:hlinkClick r:id="rId14"/>
                        </a:rPr>
                        <a:t>ERR-051-CPP</a:t>
                      </a:r>
                      <a:endParaRPr lang="en-US" sz="1400" dirty="0">
                        <a:effectLst/>
                        <a:latin typeface="+mn-lt"/>
                        <a:ea typeface="Calibri" panose="020F0502020204030204" pitchFamily="34" charset="0"/>
                      </a:endParaRPr>
                    </a:p>
                  </a:txBody>
                  <a:tcPr marL="68580" marR="68580" marT="0" marB="0" anchor="ctr"/>
                </a:tc>
                <a:tc>
                  <a:txBody>
                    <a:bodyPr/>
                    <a:lstStyle/>
                    <a:p>
                      <a:pPr marL="0" marR="0">
                        <a:spcBef>
                          <a:spcPts val="0"/>
                        </a:spcBef>
                        <a:spcAft>
                          <a:spcPts val="0"/>
                        </a:spcAft>
                      </a:pPr>
                      <a:r>
                        <a:rPr lang="en-US" sz="1400" dirty="0">
                          <a:solidFill>
                            <a:schemeClr val="bg1"/>
                          </a:solidFill>
                          <a:effectLst/>
                          <a:latin typeface="+mn-lt"/>
                          <a:ea typeface="Calibri" panose="020F0502020204030204" pitchFamily="34" charset="0"/>
                        </a:rPr>
                        <a:t>Handle all exceptions</a:t>
                      </a:r>
                    </a:p>
                  </a:txBody>
                  <a:tcPr marL="68580" marR="68580" marT="0" marB="0" anchor="ctr"/>
                </a:tc>
                <a:tc>
                  <a:txBody>
                    <a:bodyPr/>
                    <a:lstStyle/>
                    <a:p>
                      <a:pPr marL="0" marR="0" algn="ctr">
                        <a:spcBef>
                          <a:spcPts val="0"/>
                        </a:spcBef>
                        <a:spcAft>
                          <a:spcPts val="0"/>
                        </a:spcAft>
                      </a:pPr>
                      <a:r>
                        <a:rPr lang="en-US" sz="1400">
                          <a:solidFill>
                            <a:schemeClr val="bg1"/>
                          </a:solidFill>
                          <a:effectLst/>
                          <a:latin typeface="+mn-lt"/>
                          <a:ea typeface="Calibri" panose="020F0502020204030204" pitchFamily="34" charset="0"/>
                        </a:rPr>
                        <a:t>Low</a:t>
                      </a:r>
                    </a:p>
                  </a:txBody>
                  <a:tcPr marL="68580" marR="68580" marT="0" marB="0" anchor="ctr"/>
                </a:tc>
                <a:tc>
                  <a:txBody>
                    <a:bodyPr/>
                    <a:lstStyle/>
                    <a:p>
                      <a:pPr marL="0" marR="0" algn="ctr">
                        <a:spcBef>
                          <a:spcPts val="0"/>
                        </a:spcBef>
                        <a:spcAft>
                          <a:spcPts val="0"/>
                        </a:spcAft>
                      </a:pPr>
                      <a:r>
                        <a:rPr lang="en-US" sz="1400">
                          <a:solidFill>
                            <a:schemeClr val="bg1"/>
                          </a:solidFill>
                          <a:effectLst/>
                          <a:latin typeface="+mn-lt"/>
                          <a:ea typeface="Calibri" panose="020F0502020204030204" pitchFamily="34" charset="0"/>
                        </a:rPr>
                        <a:t>Probable</a:t>
                      </a:r>
                    </a:p>
                  </a:txBody>
                  <a:tcPr marL="68580" marR="68580" marT="0" marB="0" anchor="ctr"/>
                </a:tc>
                <a:tc>
                  <a:txBody>
                    <a:bodyPr/>
                    <a:lstStyle/>
                    <a:p>
                      <a:pPr marL="0" marR="0" algn="ctr">
                        <a:spcBef>
                          <a:spcPts val="0"/>
                        </a:spcBef>
                        <a:spcAft>
                          <a:spcPts val="0"/>
                        </a:spcAft>
                      </a:pPr>
                      <a:r>
                        <a:rPr lang="en-US" sz="1400">
                          <a:solidFill>
                            <a:schemeClr val="bg1"/>
                          </a:solidFill>
                          <a:effectLst/>
                          <a:latin typeface="+mn-lt"/>
                          <a:ea typeface="Calibri" panose="020F0502020204030204" pitchFamily="34" charset="0"/>
                        </a:rPr>
                        <a:t>Medium</a:t>
                      </a:r>
                    </a:p>
                  </a:txBody>
                  <a:tcPr marL="68580" marR="68580" marT="0" marB="0" anchor="ctr"/>
                </a:tc>
                <a:tc>
                  <a:txBody>
                    <a:bodyPr/>
                    <a:lstStyle/>
                    <a:p>
                      <a:pPr marL="0" marR="0" algn="ctr">
                        <a:spcBef>
                          <a:spcPts val="0"/>
                        </a:spcBef>
                        <a:spcAft>
                          <a:spcPts val="0"/>
                        </a:spcAft>
                      </a:pPr>
                      <a:r>
                        <a:rPr lang="en-US" sz="1400" b="1">
                          <a:solidFill>
                            <a:srgbClr val="008000"/>
                          </a:solidFill>
                          <a:effectLst/>
                          <a:latin typeface="+mn-lt"/>
                          <a:ea typeface="Calibri" panose="020F0502020204030204" pitchFamily="34" charset="0"/>
                        </a:rPr>
                        <a:t>P4</a:t>
                      </a:r>
                      <a:endParaRPr lang="en-US" sz="1400">
                        <a:effectLst/>
                        <a:latin typeface="+mn-lt"/>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b="1" dirty="0">
                          <a:solidFill>
                            <a:srgbClr val="008000"/>
                          </a:solidFill>
                          <a:effectLst/>
                          <a:latin typeface="+mn-lt"/>
                          <a:ea typeface="Calibri" panose="020F0502020204030204" pitchFamily="34" charset="0"/>
                        </a:rPr>
                        <a:t>L3</a:t>
                      </a:r>
                      <a:endParaRPr lang="en-US" sz="1400" b="1" dirty="0">
                        <a:effectLst/>
                        <a:latin typeface="+mn-lt"/>
                        <a:ea typeface="Calibri" panose="020F0502020204030204" pitchFamily="34" charset="0"/>
                      </a:endParaRPr>
                    </a:p>
                  </a:txBody>
                  <a:tcPr marL="68580" marR="68580" marT="0" marB="0" anchor="ctr"/>
                </a:tc>
                <a:extLst>
                  <a:ext uri="{0D108BD9-81ED-4DB2-BD59-A6C34878D82A}">
                    <a16:rowId xmlns:a16="http://schemas.microsoft.com/office/drawing/2014/main" val="1823816924"/>
                  </a:ext>
                </a:extLst>
              </a:tr>
              <a:tr h="370840">
                <a:tc>
                  <a:txBody>
                    <a:bodyPr/>
                    <a:lstStyle/>
                    <a:p>
                      <a:pPr marL="0" marR="0">
                        <a:spcBef>
                          <a:spcPts val="0"/>
                        </a:spcBef>
                        <a:spcAft>
                          <a:spcPts val="0"/>
                        </a:spcAft>
                      </a:pPr>
                      <a:r>
                        <a:rPr lang="en-US" sz="1400" u="sng" dirty="0">
                          <a:solidFill>
                            <a:srgbClr val="0000FF"/>
                          </a:solidFill>
                          <a:effectLst/>
                          <a:latin typeface="+mn-lt"/>
                          <a:ea typeface="Calibri" panose="020F0502020204030204" pitchFamily="34" charset="0"/>
                          <a:hlinkClick r:id="rId15"/>
                        </a:rPr>
                        <a:t>DCL-053-CPP</a:t>
                      </a:r>
                      <a:endParaRPr lang="en-US" sz="1400" dirty="0">
                        <a:effectLst/>
                        <a:latin typeface="+mn-lt"/>
                        <a:ea typeface="Calibri" panose="020F0502020204030204" pitchFamily="34" charset="0"/>
                      </a:endParaRPr>
                    </a:p>
                  </a:txBody>
                  <a:tcPr marL="68580" marR="68580" marT="0" marB="0" anchor="ctr"/>
                </a:tc>
                <a:tc>
                  <a:txBody>
                    <a:bodyPr/>
                    <a:lstStyle/>
                    <a:p>
                      <a:pPr marL="0" marR="0">
                        <a:spcBef>
                          <a:spcPts val="0"/>
                        </a:spcBef>
                        <a:spcAft>
                          <a:spcPts val="0"/>
                        </a:spcAft>
                      </a:pPr>
                      <a:r>
                        <a:rPr lang="en-US" sz="1400" dirty="0">
                          <a:solidFill>
                            <a:schemeClr val="bg1"/>
                          </a:solidFill>
                          <a:effectLst/>
                          <a:latin typeface="+mn-lt"/>
                          <a:ea typeface="Calibri" panose="020F0502020204030204" pitchFamily="34" charset="0"/>
                        </a:rPr>
                        <a:t>Do not write syntactically ambiguous declarations</a:t>
                      </a:r>
                    </a:p>
                  </a:txBody>
                  <a:tcPr marL="68580" marR="68580" marT="0" marB="0" anchor="ctr"/>
                </a:tc>
                <a:tc>
                  <a:txBody>
                    <a:bodyPr/>
                    <a:lstStyle/>
                    <a:p>
                      <a:pPr marL="0" marR="0" algn="ctr">
                        <a:spcBef>
                          <a:spcPts val="0"/>
                        </a:spcBef>
                        <a:spcAft>
                          <a:spcPts val="0"/>
                        </a:spcAft>
                      </a:pPr>
                      <a:r>
                        <a:rPr lang="en-US" sz="1400">
                          <a:solidFill>
                            <a:schemeClr val="bg1"/>
                          </a:solidFill>
                          <a:effectLst/>
                          <a:latin typeface="+mn-lt"/>
                          <a:ea typeface="Calibri" panose="020F0502020204030204" pitchFamily="34" charset="0"/>
                        </a:rPr>
                        <a:t>Low</a:t>
                      </a:r>
                    </a:p>
                  </a:txBody>
                  <a:tcPr marL="68580" marR="68580" marT="0" marB="0" anchor="ctr"/>
                </a:tc>
                <a:tc>
                  <a:txBody>
                    <a:bodyPr/>
                    <a:lstStyle/>
                    <a:p>
                      <a:pPr marL="0" marR="0" algn="ctr">
                        <a:spcBef>
                          <a:spcPts val="0"/>
                        </a:spcBef>
                        <a:spcAft>
                          <a:spcPts val="0"/>
                        </a:spcAft>
                      </a:pPr>
                      <a:r>
                        <a:rPr lang="en-US" sz="1400">
                          <a:solidFill>
                            <a:schemeClr val="bg1"/>
                          </a:solidFill>
                          <a:effectLst/>
                          <a:latin typeface="+mn-lt"/>
                          <a:ea typeface="Calibri" panose="020F0502020204030204" pitchFamily="34" charset="0"/>
                        </a:rPr>
                        <a:t>Unlikely</a:t>
                      </a:r>
                    </a:p>
                  </a:txBody>
                  <a:tcPr marL="68580" marR="68580" marT="0" marB="0" anchor="ctr"/>
                </a:tc>
                <a:tc>
                  <a:txBody>
                    <a:bodyPr/>
                    <a:lstStyle/>
                    <a:p>
                      <a:pPr marL="0" marR="0" algn="ctr">
                        <a:spcBef>
                          <a:spcPts val="0"/>
                        </a:spcBef>
                        <a:spcAft>
                          <a:spcPts val="0"/>
                        </a:spcAft>
                      </a:pPr>
                      <a:r>
                        <a:rPr lang="en-US" sz="1400">
                          <a:solidFill>
                            <a:schemeClr val="bg1"/>
                          </a:solidFill>
                          <a:effectLst/>
                          <a:latin typeface="+mn-lt"/>
                          <a:ea typeface="Calibri" panose="020F0502020204030204" pitchFamily="34" charset="0"/>
                        </a:rPr>
                        <a:t>Medium</a:t>
                      </a:r>
                    </a:p>
                  </a:txBody>
                  <a:tcPr marL="68580" marR="68580" marT="0" marB="0" anchor="ctr"/>
                </a:tc>
                <a:tc>
                  <a:txBody>
                    <a:bodyPr/>
                    <a:lstStyle/>
                    <a:p>
                      <a:pPr marL="0" marR="0" algn="ctr">
                        <a:spcBef>
                          <a:spcPts val="0"/>
                        </a:spcBef>
                        <a:spcAft>
                          <a:spcPts val="0"/>
                        </a:spcAft>
                      </a:pPr>
                      <a:r>
                        <a:rPr lang="en-US" sz="1400" b="1">
                          <a:solidFill>
                            <a:srgbClr val="008000"/>
                          </a:solidFill>
                          <a:effectLst/>
                          <a:latin typeface="+mn-lt"/>
                          <a:ea typeface="Calibri" panose="020F0502020204030204" pitchFamily="34" charset="0"/>
                        </a:rPr>
                        <a:t>P2</a:t>
                      </a:r>
                      <a:endParaRPr lang="en-US" sz="1400">
                        <a:effectLst/>
                        <a:latin typeface="+mn-lt"/>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b="1" dirty="0">
                          <a:solidFill>
                            <a:srgbClr val="008000"/>
                          </a:solidFill>
                          <a:effectLst/>
                          <a:latin typeface="+mn-lt"/>
                          <a:ea typeface="Calibri" panose="020F0502020204030204" pitchFamily="34" charset="0"/>
                        </a:rPr>
                        <a:t>L3</a:t>
                      </a:r>
                      <a:endParaRPr lang="en-US" sz="1400" b="1" dirty="0">
                        <a:effectLst/>
                        <a:latin typeface="+mn-lt"/>
                        <a:ea typeface="Calibri" panose="020F0502020204030204" pitchFamily="34" charset="0"/>
                      </a:endParaRPr>
                    </a:p>
                  </a:txBody>
                  <a:tcPr marL="68580" marR="68580" marT="0" marB="0" anchor="ctr"/>
                </a:tc>
                <a:extLst>
                  <a:ext uri="{0D108BD9-81ED-4DB2-BD59-A6C34878D82A}">
                    <a16:rowId xmlns:a16="http://schemas.microsoft.com/office/drawing/2014/main" val="678142419"/>
                  </a:ext>
                </a:extLst>
              </a:tr>
              <a:tr h="370840">
                <a:tc>
                  <a:txBody>
                    <a:bodyPr/>
                    <a:lstStyle/>
                    <a:p>
                      <a:pPr marL="0" marR="0">
                        <a:spcBef>
                          <a:spcPts val="0"/>
                        </a:spcBef>
                        <a:spcAft>
                          <a:spcPts val="0"/>
                        </a:spcAft>
                      </a:pPr>
                      <a:r>
                        <a:rPr lang="en-US" sz="1400" u="sng" dirty="0">
                          <a:solidFill>
                            <a:srgbClr val="0000FF"/>
                          </a:solidFill>
                          <a:effectLst/>
                          <a:latin typeface="+mn-lt"/>
                          <a:ea typeface="Calibri" panose="020F0502020204030204" pitchFamily="34" charset="0"/>
                          <a:hlinkClick r:id="rId16"/>
                        </a:rPr>
                        <a:t>DCL-003-C</a:t>
                      </a:r>
                      <a:endParaRPr lang="en-US" sz="1400" dirty="0">
                        <a:effectLst/>
                        <a:latin typeface="+mn-lt"/>
                        <a:ea typeface="Calibri" panose="020F0502020204030204" pitchFamily="34" charset="0"/>
                      </a:endParaRPr>
                    </a:p>
                  </a:txBody>
                  <a:tcPr marL="68580" marR="68580" marT="0" marB="0" anchor="ctr"/>
                </a:tc>
                <a:tc>
                  <a:txBody>
                    <a:bodyPr/>
                    <a:lstStyle/>
                    <a:p>
                      <a:pPr marL="0" marR="0">
                        <a:spcBef>
                          <a:spcPts val="0"/>
                        </a:spcBef>
                        <a:spcAft>
                          <a:spcPts val="0"/>
                        </a:spcAft>
                      </a:pPr>
                      <a:r>
                        <a:rPr lang="en-US" sz="1400" dirty="0">
                          <a:solidFill>
                            <a:schemeClr val="bg1"/>
                          </a:solidFill>
                          <a:effectLst/>
                          <a:latin typeface="+mn-lt"/>
                          <a:ea typeface="Calibri" panose="020F0502020204030204" pitchFamily="34" charset="0"/>
                        </a:rPr>
                        <a:t>Use a static assertion to test the value of a constant expression</a:t>
                      </a:r>
                    </a:p>
                  </a:txBody>
                  <a:tcPr marL="68580" marR="68580" marT="0" marB="0" anchor="ctr"/>
                </a:tc>
                <a:tc>
                  <a:txBody>
                    <a:bodyPr/>
                    <a:lstStyle/>
                    <a:p>
                      <a:pPr marL="0" marR="0" algn="ctr">
                        <a:spcBef>
                          <a:spcPts val="0"/>
                        </a:spcBef>
                        <a:spcAft>
                          <a:spcPts val="0"/>
                        </a:spcAft>
                      </a:pPr>
                      <a:r>
                        <a:rPr lang="en-US" sz="1400">
                          <a:solidFill>
                            <a:schemeClr val="bg1"/>
                          </a:solidFill>
                          <a:effectLst/>
                          <a:latin typeface="+mn-lt"/>
                          <a:ea typeface="Calibri" panose="020F0502020204030204" pitchFamily="34" charset="0"/>
                        </a:rPr>
                        <a:t>Low</a:t>
                      </a:r>
                    </a:p>
                  </a:txBody>
                  <a:tcPr marL="68580" marR="68580" marT="0" marB="0" anchor="ctr"/>
                </a:tc>
                <a:tc>
                  <a:txBody>
                    <a:bodyPr/>
                    <a:lstStyle/>
                    <a:p>
                      <a:pPr marL="0" marR="0" algn="ctr">
                        <a:spcBef>
                          <a:spcPts val="0"/>
                        </a:spcBef>
                        <a:spcAft>
                          <a:spcPts val="0"/>
                        </a:spcAft>
                      </a:pPr>
                      <a:r>
                        <a:rPr lang="en-US" sz="1400">
                          <a:solidFill>
                            <a:schemeClr val="bg1"/>
                          </a:solidFill>
                          <a:effectLst/>
                          <a:latin typeface="+mn-lt"/>
                          <a:ea typeface="Calibri" panose="020F0502020204030204" pitchFamily="34" charset="0"/>
                        </a:rPr>
                        <a:t>Unlikely</a:t>
                      </a:r>
                    </a:p>
                  </a:txBody>
                  <a:tcPr marL="68580" marR="68580" marT="0" marB="0" anchor="ctr"/>
                </a:tc>
                <a:tc>
                  <a:txBody>
                    <a:bodyPr/>
                    <a:lstStyle/>
                    <a:p>
                      <a:pPr marL="0" marR="0" algn="ctr">
                        <a:spcBef>
                          <a:spcPts val="0"/>
                        </a:spcBef>
                        <a:spcAft>
                          <a:spcPts val="0"/>
                        </a:spcAft>
                      </a:pPr>
                      <a:r>
                        <a:rPr lang="en-US" sz="1400" dirty="0">
                          <a:solidFill>
                            <a:schemeClr val="bg1"/>
                          </a:solidFill>
                          <a:effectLst/>
                          <a:latin typeface="+mn-lt"/>
                          <a:ea typeface="Calibri" panose="020F0502020204030204" pitchFamily="34" charset="0"/>
                        </a:rPr>
                        <a:t>High</a:t>
                      </a:r>
                    </a:p>
                  </a:txBody>
                  <a:tcPr marL="68580" marR="68580" marT="0" marB="0" anchor="ctr"/>
                </a:tc>
                <a:tc>
                  <a:txBody>
                    <a:bodyPr/>
                    <a:lstStyle/>
                    <a:p>
                      <a:pPr marL="0" marR="0" algn="ctr">
                        <a:spcBef>
                          <a:spcPts val="0"/>
                        </a:spcBef>
                        <a:spcAft>
                          <a:spcPts val="0"/>
                        </a:spcAft>
                      </a:pPr>
                      <a:r>
                        <a:rPr lang="en-US" sz="1400" b="1" dirty="0">
                          <a:solidFill>
                            <a:srgbClr val="008000"/>
                          </a:solidFill>
                          <a:effectLst/>
                          <a:latin typeface="+mn-lt"/>
                          <a:ea typeface="Calibri" panose="020F0502020204030204" pitchFamily="34" charset="0"/>
                        </a:rPr>
                        <a:t>P1</a:t>
                      </a:r>
                      <a:endParaRPr lang="en-US" sz="1400" dirty="0">
                        <a:effectLst/>
                        <a:latin typeface="+mn-lt"/>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b="1" dirty="0">
                          <a:solidFill>
                            <a:srgbClr val="008000"/>
                          </a:solidFill>
                          <a:effectLst/>
                          <a:latin typeface="+mn-lt"/>
                          <a:ea typeface="Calibri" panose="020F0502020204030204" pitchFamily="34" charset="0"/>
                        </a:rPr>
                        <a:t>L3</a:t>
                      </a:r>
                      <a:endParaRPr lang="en-US" sz="1400" b="1" dirty="0">
                        <a:effectLst/>
                        <a:latin typeface="+mn-lt"/>
                        <a:ea typeface="Calibri" panose="020F0502020204030204" pitchFamily="34" charset="0"/>
                      </a:endParaRPr>
                    </a:p>
                  </a:txBody>
                  <a:tcPr marL="68580" marR="68580" marT="0" marB="0" anchor="ctr"/>
                </a:tc>
                <a:extLst>
                  <a:ext uri="{0D108BD9-81ED-4DB2-BD59-A6C34878D82A}">
                    <a16:rowId xmlns:a16="http://schemas.microsoft.com/office/drawing/2014/main" val="3550756577"/>
                  </a:ext>
                </a:extLst>
              </a:tr>
            </a:tbl>
          </a:graphicData>
        </a:graphic>
      </p:graphicFrame>
      <p:pic>
        <p:nvPicPr>
          <p:cNvPr id="8" name="Audio 7">
            <a:hlinkClick r:id="" action="ppaction://media"/>
            <a:extLst>
              <a:ext uri="{FF2B5EF4-FFF2-40B4-BE49-F238E27FC236}">
                <a16:creationId xmlns:a16="http://schemas.microsoft.com/office/drawing/2014/main" id="{59C7492F-13E4-C7C0-49CF-2BD761D75698}"/>
              </a:ext>
            </a:extLst>
          </p:cNvPr>
          <p:cNvPicPr>
            <a:picLocks noChangeAspect="1"/>
          </p:cNvPicPr>
          <p:nvPr>
            <a:audioFile r:link="rId3"/>
            <p:extLst>
              <p:ext uri="{DAA4B4D4-6D71-4841-9C94-3DE7FCFB9230}">
                <p14:media xmlns:p14="http://schemas.microsoft.com/office/powerpoint/2010/main" r:embed="rId2"/>
              </p:ext>
            </p:extLst>
          </p:nvPr>
        </p:nvPicPr>
        <p:blipFill>
          <a:blip r:embed="rId1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247"/>
    </mc:Choice>
    <mc:Fallback>
      <p:transition spd="slow" advTm="39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AC37E8CF-AE3B-C77C-83A0-B8176A2D4D19}"/>
              </a:ext>
            </a:extLst>
          </p:cNvPr>
          <p:cNvGraphicFramePr>
            <a:graphicFrameLocks noGrp="1"/>
          </p:cNvGraphicFramePr>
          <p:nvPr>
            <p:extLst>
              <p:ext uri="{D42A27DB-BD31-4B8C-83A1-F6EECF244321}">
                <p14:modId xmlns:p14="http://schemas.microsoft.com/office/powerpoint/2010/main" val="433613857"/>
              </p:ext>
            </p:extLst>
          </p:nvPr>
        </p:nvGraphicFramePr>
        <p:xfrm>
          <a:off x="685800" y="2057400"/>
          <a:ext cx="10169674" cy="4160520"/>
        </p:xfrm>
        <a:graphic>
          <a:graphicData uri="http://schemas.openxmlformats.org/drawingml/2006/table">
            <a:tbl>
              <a:tblPr firstRow="1" bandRow="1">
                <a:tableStyleId>{802198C4-3087-4945-87E3-76CBB3509B7E}</a:tableStyleId>
              </a:tblPr>
              <a:tblGrid>
                <a:gridCol w="2045375">
                  <a:extLst>
                    <a:ext uri="{9D8B030D-6E8A-4147-A177-3AD203B41FA5}">
                      <a16:colId xmlns:a16="http://schemas.microsoft.com/office/drawing/2014/main" val="2974954795"/>
                    </a:ext>
                  </a:extLst>
                </a:gridCol>
                <a:gridCol w="8124299">
                  <a:extLst>
                    <a:ext uri="{9D8B030D-6E8A-4147-A177-3AD203B41FA5}">
                      <a16:colId xmlns:a16="http://schemas.microsoft.com/office/drawing/2014/main" val="3710240497"/>
                    </a:ext>
                  </a:extLst>
                </a:gridCol>
              </a:tblGrid>
              <a:tr h="605961">
                <a:tc>
                  <a:txBody>
                    <a:bodyPr/>
                    <a:lstStyle/>
                    <a:p>
                      <a:pPr marL="0" marR="0" algn="ctr">
                        <a:spcBef>
                          <a:spcPts val="0"/>
                        </a:spcBef>
                        <a:spcAft>
                          <a:spcPts val="0"/>
                        </a:spcAft>
                      </a:pPr>
                      <a:r>
                        <a:rPr lang="en-US" sz="1400" b="1" dirty="0">
                          <a:solidFill>
                            <a:schemeClr val="bg1"/>
                          </a:solidFill>
                          <a:effectLst/>
                          <a:latin typeface="Calibri" panose="020F0502020204030204" pitchFamily="34" charset="0"/>
                          <a:ea typeface="Calibri" panose="020F0502020204030204" pitchFamily="34" charset="0"/>
                        </a:rPr>
                        <a:t>Encryption at Rest</a:t>
                      </a:r>
                    </a:p>
                  </a:txBody>
                  <a:tcPr marL="63500" marR="63500" marT="63500" marB="63500" anchor="ctr">
                    <a:solidFill>
                      <a:schemeClr val="accent2">
                        <a:lumMod val="75000"/>
                      </a:schemeClr>
                    </a:solidFill>
                  </a:tcPr>
                </a:tc>
                <a:tc>
                  <a:txBody>
                    <a:bodyPr/>
                    <a:lstStyle/>
                    <a:p>
                      <a:pPr marL="0" marR="0">
                        <a:spcBef>
                          <a:spcPts val="0"/>
                        </a:spcBef>
                        <a:spcAft>
                          <a:spcPts val="0"/>
                        </a:spcAft>
                      </a:pPr>
                      <a:r>
                        <a:rPr lang="en-US" sz="1200" b="1" dirty="0">
                          <a:solidFill>
                            <a:schemeClr val="bg1"/>
                          </a:solidFill>
                          <a:effectLst/>
                          <a:latin typeface="Calibri" panose="020F0502020204030204" pitchFamily="34" charset="0"/>
                          <a:ea typeface="Calibri" panose="020F0502020204030204" pitchFamily="34" charset="0"/>
                        </a:rPr>
                        <a:t>Encryption at Rest </a:t>
                      </a:r>
                      <a:r>
                        <a:rPr lang="en-US" sz="1200" dirty="0">
                          <a:solidFill>
                            <a:schemeClr val="bg1"/>
                          </a:solidFill>
                          <a:effectLst/>
                          <a:latin typeface="Calibri" panose="020F0502020204030204" pitchFamily="34" charset="0"/>
                          <a:ea typeface="Calibri" panose="020F0502020204030204" pitchFamily="34" charset="0"/>
                        </a:rPr>
                        <a:t>refers to the application of encryption strategies for data that is stored and inactive. (</a:t>
                      </a:r>
                      <a:r>
                        <a:rPr lang="en-US" sz="1200" dirty="0" err="1">
                          <a:solidFill>
                            <a:schemeClr val="bg1"/>
                          </a:solidFill>
                          <a:effectLst/>
                          <a:latin typeface="Calibri" panose="020F0502020204030204" pitchFamily="34" charset="0"/>
                          <a:ea typeface="Calibri" panose="020F0502020204030204" pitchFamily="34" charset="0"/>
                        </a:rPr>
                        <a:t>Dinic</a:t>
                      </a:r>
                      <a:r>
                        <a:rPr lang="en-US" sz="1200" dirty="0">
                          <a:solidFill>
                            <a:schemeClr val="bg1"/>
                          </a:solidFill>
                          <a:effectLst/>
                          <a:latin typeface="Calibri" panose="020F0502020204030204" pitchFamily="34" charset="0"/>
                          <a:ea typeface="Calibri" panose="020F0502020204030204" pitchFamily="34" charset="0"/>
                        </a:rPr>
                        <a:t>, 2024)</a:t>
                      </a:r>
                    </a:p>
                  </a:txBody>
                  <a:tcPr marL="63500" marR="63500" marT="63500" marB="63500">
                    <a:solidFill>
                      <a:schemeClr val="tx2">
                        <a:lumMod val="25000"/>
                      </a:schemeClr>
                    </a:solidFill>
                  </a:tcPr>
                </a:tc>
                <a:extLst>
                  <a:ext uri="{0D108BD9-81ED-4DB2-BD59-A6C34878D82A}">
                    <a16:rowId xmlns:a16="http://schemas.microsoft.com/office/drawing/2014/main" val="2633413733"/>
                  </a:ext>
                </a:extLst>
              </a:tr>
              <a:tr h="830855">
                <a:tc gridSpan="2">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The policy for </a:t>
                      </a:r>
                      <a:r>
                        <a:rPr lang="en-US" sz="1200" b="1" dirty="0">
                          <a:solidFill>
                            <a:schemeClr val="bg1"/>
                          </a:solidFill>
                          <a:effectLst/>
                          <a:latin typeface="Calibri" panose="020F0502020204030204" pitchFamily="34" charset="0"/>
                          <a:ea typeface="Calibri" panose="020F0502020204030204" pitchFamily="34" charset="0"/>
                        </a:rPr>
                        <a:t>Encryption at Rest </a:t>
                      </a:r>
                      <a:r>
                        <a:rPr lang="en-US" sz="1200" dirty="0">
                          <a:solidFill>
                            <a:schemeClr val="bg1"/>
                          </a:solidFill>
                          <a:effectLst/>
                          <a:latin typeface="Calibri" panose="020F0502020204030204" pitchFamily="34" charset="0"/>
                          <a:ea typeface="Calibri" panose="020F0502020204030204" pitchFamily="34" charset="0"/>
                        </a:rPr>
                        <a:t>applies for data that will be retained for a significant or indeterminate amount of time. All locally stored database contents, backup information, or files should be encrypted with the </a:t>
                      </a:r>
                      <a:r>
                        <a:rPr lang="en-US" sz="1200" b="1" dirty="0">
                          <a:solidFill>
                            <a:schemeClr val="bg1"/>
                          </a:solidFill>
                          <a:effectLst/>
                          <a:latin typeface="Calibri" panose="020F0502020204030204" pitchFamily="34" charset="0"/>
                          <a:ea typeface="Calibri" panose="020F0502020204030204" pitchFamily="34" charset="0"/>
                        </a:rPr>
                        <a:t>AES-256</a:t>
                      </a:r>
                      <a:r>
                        <a:rPr lang="en-US" sz="1200" dirty="0">
                          <a:solidFill>
                            <a:schemeClr val="bg1"/>
                          </a:solidFill>
                          <a:effectLst/>
                          <a:latin typeface="Calibri" panose="020F0502020204030204" pitchFamily="34" charset="0"/>
                          <a:ea typeface="Calibri" panose="020F0502020204030204" pitchFamily="34" charset="0"/>
                        </a:rPr>
                        <a:t> encryption standard to prevent unauthorized access in the instance that the data at rest is compromised. </a:t>
                      </a:r>
                    </a:p>
                  </a:txBody>
                  <a:tcPr marL="63500" marR="63500" marT="63500" marB="63500"/>
                </a:tc>
                <a:tc hMerge="1">
                  <a:txBody>
                    <a:bodyPr/>
                    <a:lstStyle/>
                    <a:p>
                      <a:endParaRPr dirty="0"/>
                    </a:p>
                  </a:txBody>
                  <a:tcPr marL="63500" marR="63500" marT="63500" marB="63500"/>
                </a:tc>
                <a:extLst>
                  <a:ext uri="{0D108BD9-81ED-4DB2-BD59-A6C34878D82A}">
                    <a16:rowId xmlns:a16="http://schemas.microsoft.com/office/drawing/2014/main" val="4071547701"/>
                  </a:ext>
                </a:extLst>
              </a:tr>
              <a:tr h="605961">
                <a:tc>
                  <a:txBody>
                    <a:bodyPr/>
                    <a:lstStyle/>
                    <a:p>
                      <a:pPr marL="0" marR="0" algn="ctr">
                        <a:spcBef>
                          <a:spcPts val="0"/>
                        </a:spcBef>
                        <a:spcAft>
                          <a:spcPts val="0"/>
                        </a:spcAft>
                      </a:pPr>
                      <a:r>
                        <a:rPr lang="en-US" sz="1400" b="1" dirty="0">
                          <a:solidFill>
                            <a:schemeClr val="bg1"/>
                          </a:solidFill>
                          <a:effectLst/>
                          <a:latin typeface="Calibri" panose="020F0502020204030204" pitchFamily="34" charset="0"/>
                          <a:ea typeface="Calibri" panose="020F0502020204030204" pitchFamily="34" charset="0"/>
                        </a:rPr>
                        <a:t>Encryption in Flight</a:t>
                      </a:r>
                    </a:p>
                  </a:txBody>
                  <a:tcPr marL="63500" marR="63500" marT="63500" marB="63500" anchor="ctr">
                    <a:solidFill>
                      <a:schemeClr val="accent2">
                        <a:lumMod val="75000"/>
                      </a:schemeClr>
                    </a:solidFill>
                  </a:tcPr>
                </a:tc>
                <a:tc>
                  <a:txBody>
                    <a:bodyPr/>
                    <a:lstStyle/>
                    <a:p>
                      <a:pPr marL="0" marR="0">
                        <a:spcBef>
                          <a:spcPts val="0"/>
                        </a:spcBef>
                        <a:spcAft>
                          <a:spcPts val="0"/>
                        </a:spcAft>
                      </a:pPr>
                      <a:r>
                        <a:rPr lang="en-US" sz="1200" b="1" dirty="0">
                          <a:solidFill>
                            <a:schemeClr val="bg1"/>
                          </a:solidFill>
                          <a:effectLst/>
                          <a:latin typeface="Calibri" panose="020F0502020204030204" pitchFamily="34" charset="0"/>
                          <a:ea typeface="Calibri" panose="020F0502020204030204" pitchFamily="34" charset="0"/>
                        </a:rPr>
                        <a:t>Encryption in Flight </a:t>
                      </a:r>
                      <a:r>
                        <a:rPr lang="en-US" sz="1200" dirty="0">
                          <a:solidFill>
                            <a:schemeClr val="bg1"/>
                          </a:solidFill>
                          <a:effectLst/>
                          <a:latin typeface="Calibri" panose="020F0502020204030204" pitchFamily="34" charset="0"/>
                          <a:ea typeface="Calibri" panose="020F0502020204030204" pitchFamily="34" charset="0"/>
                        </a:rPr>
                        <a:t>refers to the application of encryption strategies for data that is being transmitted over a given network from one location to another. (</a:t>
                      </a:r>
                      <a:r>
                        <a:rPr lang="en-US" sz="1200" dirty="0" err="1">
                          <a:solidFill>
                            <a:schemeClr val="bg1"/>
                          </a:solidFill>
                          <a:effectLst/>
                          <a:latin typeface="Calibri" panose="020F0502020204030204" pitchFamily="34" charset="0"/>
                          <a:ea typeface="Calibri" panose="020F0502020204030204" pitchFamily="34" charset="0"/>
                        </a:rPr>
                        <a:t>Dinic</a:t>
                      </a:r>
                      <a:r>
                        <a:rPr lang="en-US" sz="1200" dirty="0">
                          <a:solidFill>
                            <a:schemeClr val="bg1"/>
                          </a:solidFill>
                          <a:effectLst/>
                          <a:latin typeface="Calibri" panose="020F0502020204030204" pitchFamily="34" charset="0"/>
                          <a:ea typeface="Calibri" panose="020F0502020204030204" pitchFamily="34" charset="0"/>
                        </a:rPr>
                        <a:t>, 2024)</a:t>
                      </a:r>
                    </a:p>
                  </a:txBody>
                  <a:tcPr marL="63500" marR="63500" marT="63500" marB="63500">
                    <a:solidFill>
                      <a:schemeClr val="tx2">
                        <a:lumMod val="25000"/>
                      </a:schemeClr>
                    </a:solidFill>
                  </a:tcPr>
                </a:tc>
                <a:extLst>
                  <a:ext uri="{0D108BD9-81ED-4DB2-BD59-A6C34878D82A}">
                    <a16:rowId xmlns:a16="http://schemas.microsoft.com/office/drawing/2014/main" val="1235414295"/>
                  </a:ext>
                </a:extLst>
              </a:tr>
              <a:tr h="830855">
                <a:tc gridSpan="2">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The policy for </a:t>
                      </a:r>
                      <a:r>
                        <a:rPr lang="en-US" sz="1200" b="1" dirty="0">
                          <a:solidFill>
                            <a:schemeClr val="bg1"/>
                          </a:solidFill>
                          <a:effectLst/>
                          <a:latin typeface="Calibri" panose="020F0502020204030204" pitchFamily="34" charset="0"/>
                          <a:ea typeface="Calibri" panose="020F0502020204030204" pitchFamily="34" charset="0"/>
                        </a:rPr>
                        <a:t>Encryption in Flight </a:t>
                      </a:r>
                      <a:r>
                        <a:rPr lang="en-US" sz="1200" dirty="0">
                          <a:solidFill>
                            <a:schemeClr val="bg1"/>
                          </a:solidFill>
                          <a:effectLst/>
                          <a:latin typeface="Calibri" panose="020F0502020204030204" pitchFamily="34" charset="0"/>
                          <a:ea typeface="Calibri" panose="020F0502020204030204" pitchFamily="34" charset="0"/>
                        </a:rPr>
                        <a:t>applies to all information that will be moving externally or internally between source and destination. Sensitive information should be encrypted using standards like </a:t>
                      </a:r>
                      <a:r>
                        <a:rPr lang="en-US" sz="1200" b="1" dirty="0">
                          <a:solidFill>
                            <a:schemeClr val="bg1"/>
                          </a:solidFill>
                          <a:effectLst/>
                          <a:latin typeface="Calibri" panose="020F0502020204030204" pitchFamily="34" charset="0"/>
                          <a:ea typeface="Calibri" panose="020F0502020204030204" pitchFamily="34" charset="0"/>
                        </a:rPr>
                        <a:t>AES-256</a:t>
                      </a:r>
                      <a:r>
                        <a:rPr lang="en-US" sz="1200" dirty="0">
                          <a:solidFill>
                            <a:schemeClr val="bg1"/>
                          </a:solidFill>
                          <a:effectLst/>
                          <a:latin typeface="Calibri" panose="020F0502020204030204" pitchFamily="34" charset="0"/>
                          <a:ea typeface="Calibri" panose="020F0502020204030204" pitchFamily="34" charset="0"/>
                        </a:rPr>
                        <a:t> and relevant protocols like </a:t>
                      </a:r>
                      <a:r>
                        <a:rPr lang="en-US" sz="1200" b="1" dirty="0">
                          <a:solidFill>
                            <a:schemeClr val="bg1"/>
                          </a:solidFill>
                          <a:effectLst/>
                          <a:latin typeface="Calibri" panose="020F0502020204030204" pitchFamily="34" charset="0"/>
                          <a:ea typeface="Calibri" panose="020F0502020204030204" pitchFamily="34" charset="0"/>
                        </a:rPr>
                        <a:t>SSL/TLS</a:t>
                      </a:r>
                      <a:r>
                        <a:rPr lang="en-US" sz="1200" dirty="0">
                          <a:solidFill>
                            <a:schemeClr val="bg1"/>
                          </a:solidFill>
                          <a:effectLst/>
                          <a:latin typeface="Calibri" panose="020F0502020204030204" pitchFamily="34" charset="0"/>
                          <a:ea typeface="Calibri" panose="020F0502020204030204" pitchFamily="34" charset="0"/>
                        </a:rPr>
                        <a:t>. These protocols can be applied to web applications, email, and APIs among other services. </a:t>
                      </a:r>
                    </a:p>
                  </a:txBody>
                  <a:tcPr marL="63500" marR="63500" marT="63500" marB="63500"/>
                </a:tc>
                <a:tc hMerge="1">
                  <a:txBody>
                    <a:bodyPr/>
                    <a:lstStyle/>
                    <a:p>
                      <a:endParaRPr dirty="0"/>
                    </a:p>
                  </a:txBody>
                  <a:tcPr marL="63500" marR="63500" marT="63500" marB="63500"/>
                </a:tc>
                <a:extLst>
                  <a:ext uri="{0D108BD9-81ED-4DB2-BD59-A6C34878D82A}">
                    <a16:rowId xmlns:a16="http://schemas.microsoft.com/office/drawing/2014/main" val="1306379006"/>
                  </a:ext>
                </a:extLst>
              </a:tr>
              <a:tr h="456033">
                <a:tc>
                  <a:txBody>
                    <a:bodyPr/>
                    <a:lstStyle/>
                    <a:p>
                      <a:pPr marL="0" marR="0" algn="ctr">
                        <a:spcBef>
                          <a:spcPts val="0"/>
                        </a:spcBef>
                        <a:spcAft>
                          <a:spcPts val="0"/>
                        </a:spcAft>
                      </a:pPr>
                      <a:r>
                        <a:rPr lang="en-US" sz="1400" b="1" dirty="0">
                          <a:solidFill>
                            <a:schemeClr val="bg1"/>
                          </a:solidFill>
                          <a:effectLst/>
                          <a:latin typeface="Calibri" panose="020F0502020204030204" pitchFamily="34" charset="0"/>
                          <a:ea typeface="Calibri" panose="020F0502020204030204" pitchFamily="34" charset="0"/>
                        </a:rPr>
                        <a:t>Encryption in Use</a:t>
                      </a:r>
                    </a:p>
                  </a:txBody>
                  <a:tcPr marL="63500" marR="63500" marT="63500" marB="63500" anchor="ctr">
                    <a:solidFill>
                      <a:schemeClr val="accent2">
                        <a:lumMod val="75000"/>
                      </a:schemeClr>
                    </a:solidFill>
                  </a:tcPr>
                </a:tc>
                <a:tc>
                  <a:txBody>
                    <a:bodyPr/>
                    <a:lstStyle/>
                    <a:p>
                      <a:pPr marL="0" marR="0">
                        <a:spcBef>
                          <a:spcPts val="0"/>
                        </a:spcBef>
                        <a:spcAft>
                          <a:spcPts val="0"/>
                        </a:spcAft>
                      </a:pPr>
                      <a:r>
                        <a:rPr lang="en-US" sz="1200" b="1" dirty="0">
                          <a:solidFill>
                            <a:schemeClr val="bg1"/>
                          </a:solidFill>
                          <a:effectLst/>
                          <a:latin typeface="Calibri" panose="020F0502020204030204" pitchFamily="34" charset="0"/>
                          <a:ea typeface="Calibri" panose="020F0502020204030204" pitchFamily="34" charset="0"/>
                        </a:rPr>
                        <a:t>Encryption in Use </a:t>
                      </a:r>
                      <a:r>
                        <a:rPr lang="en-US" sz="1200" dirty="0">
                          <a:solidFill>
                            <a:schemeClr val="bg1"/>
                          </a:solidFill>
                          <a:effectLst/>
                          <a:latin typeface="Calibri" panose="020F0502020204030204" pitchFamily="34" charset="0"/>
                          <a:ea typeface="Calibri" panose="020F0502020204030204" pitchFamily="34" charset="0"/>
                        </a:rPr>
                        <a:t>refers to the application of encryption strategies for data that is actively being utilized. (</a:t>
                      </a:r>
                      <a:r>
                        <a:rPr lang="en-US" sz="1200" dirty="0" err="1">
                          <a:solidFill>
                            <a:schemeClr val="bg1"/>
                          </a:solidFill>
                          <a:effectLst/>
                          <a:latin typeface="Calibri" panose="020F0502020204030204" pitchFamily="34" charset="0"/>
                          <a:ea typeface="Calibri" panose="020F0502020204030204" pitchFamily="34" charset="0"/>
                        </a:rPr>
                        <a:t>Dinic</a:t>
                      </a:r>
                      <a:r>
                        <a:rPr lang="en-US" sz="1200" dirty="0">
                          <a:solidFill>
                            <a:schemeClr val="bg1"/>
                          </a:solidFill>
                          <a:effectLst/>
                          <a:latin typeface="Calibri" panose="020F0502020204030204" pitchFamily="34" charset="0"/>
                          <a:ea typeface="Calibri" panose="020F0502020204030204" pitchFamily="34" charset="0"/>
                        </a:rPr>
                        <a:t>, 2024)</a:t>
                      </a:r>
                    </a:p>
                  </a:txBody>
                  <a:tcPr marL="63500" marR="63500" marT="63500" marB="63500">
                    <a:solidFill>
                      <a:schemeClr val="tx2">
                        <a:lumMod val="25000"/>
                      </a:schemeClr>
                    </a:solidFill>
                  </a:tcPr>
                </a:tc>
                <a:extLst>
                  <a:ext uri="{0D108BD9-81ED-4DB2-BD59-A6C34878D82A}">
                    <a16:rowId xmlns:a16="http://schemas.microsoft.com/office/drawing/2014/main" val="680670094"/>
                  </a:ext>
                </a:extLst>
              </a:tr>
              <a:tr h="830855">
                <a:tc gridSpan="2">
                  <a:txBody>
                    <a:bodyPr/>
                    <a:lstStyle/>
                    <a:p>
                      <a:pPr marL="0" marR="0">
                        <a:spcBef>
                          <a:spcPts val="0"/>
                        </a:spcBef>
                        <a:spcAft>
                          <a:spcPts val="0"/>
                        </a:spcAft>
                      </a:pPr>
                      <a:r>
                        <a:rPr lang="en-US" sz="1200" b="0" dirty="0">
                          <a:solidFill>
                            <a:schemeClr val="bg1"/>
                          </a:solidFill>
                          <a:effectLst/>
                          <a:latin typeface="Calibri" panose="020F0502020204030204" pitchFamily="34" charset="0"/>
                          <a:ea typeface="Calibri" panose="020F0502020204030204" pitchFamily="34" charset="0"/>
                        </a:rPr>
                        <a:t>The policy for </a:t>
                      </a:r>
                      <a:r>
                        <a:rPr lang="en-US" sz="1200" b="1" dirty="0">
                          <a:solidFill>
                            <a:schemeClr val="bg1"/>
                          </a:solidFill>
                          <a:effectLst/>
                          <a:latin typeface="Calibri" panose="020F0502020204030204" pitchFamily="34" charset="0"/>
                          <a:ea typeface="Calibri" panose="020F0502020204030204" pitchFamily="34" charset="0"/>
                        </a:rPr>
                        <a:t>Encryption in Use </a:t>
                      </a:r>
                      <a:r>
                        <a:rPr lang="en-US" sz="1200" b="0" dirty="0">
                          <a:solidFill>
                            <a:schemeClr val="bg1"/>
                          </a:solidFill>
                          <a:effectLst/>
                          <a:latin typeface="Calibri" panose="020F0502020204030204" pitchFamily="34" charset="0"/>
                          <a:ea typeface="Calibri" panose="020F0502020204030204" pitchFamily="34" charset="0"/>
                        </a:rPr>
                        <a:t>applies to all information that will be accessed by a system or user. The protection of this vulnerable data begins by enforcing the principle of least privilege to ensure that mistakes do not corrupt the data. Proper authentication standards should be used with strong encryption protocols to decrypt the data while needed and encrypt it after. </a:t>
                      </a:r>
                    </a:p>
                  </a:txBody>
                  <a:tcPr marL="63500" marR="63500" marT="63500" marB="63500"/>
                </a:tc>
                <a:tc hMerge="1">
                  <a:txBody>
                    <a:bodyPr/>
                    <a:lstStyle/>
                    <a:p>
                      <a:endParaRPr dirty="0"/>
                    </a:p>
                  </a:txBody>
                  <a:tcPr marL="63500" marR="63500" marT="63500" marB="63500"/>
                </a:tc>
                <a:extLst>
                  <a:ext uri="{0D108BD9-81ED-4DB2-BD59-A6C34878D82A}">
                    <a16:rowId xmlns:a16="http://schemas.microsoft.com/office/drawing/2014/main" val="3188938179"/>
                  </a:ext>
                </a:extLst>
              </a:tr>
            </a:tbl>
          </a:graphicData>
        </a:graphic>
      </p:graphicFrame>
      <p:pic>
        <p:nvPicPr>
          <p:cNvPr id="4" name="Audio 3">
            <a:hlinkClick r:id="" action="ppaction://media"/>
            <a:extLst>
              <a:ext uri="{FF2B5EF4-FFF2-40B4-BE49-F238E27FC236}">
                <a16:creationId xmlns:a16="http://schemas.microsoft.com/office/drawing/2014/main" id="{D09A0AC4-0B42-E0B2-ADBE-91D6D41441B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649"/>
    </mc:Choice>
    <mc:Fallback>
      <p:transition spd="slow" advTm="58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38382332-67B5-88EF-A2D5-470AE0F3D1D8}"/>
              </a:ext>
            </a:extLst>
          </p:cNvPr>
          <p:cNvGraphicFramePr>
            <a:graphicFrameLocks noGrp="1"/>
          </p:cNvGraphicFramePr>
          <p:nvPr>
            <p:extLst>
              <p:ext uri="{D42A27DB-BD31-4B8C-83A1-F6EECF244321}">
                <p14:modId xmlns:p14="http://schemas.microsoft.com/office/powerpoint/2010/main" val="797489918"/>
              </p:ext>
            </p:extLst>
          </p:nvPr>
        </p:nvGraphicFramePr>
        <p:xfrm>
          <a:off x="530352" y="2057401"/>
          <a:ext cx="10553722" cy="4043258"/>
        </p:xfrm>
        <a:graphic>
          <a:graphicData uri="http://schemas.openxmlformats.org/drawingml/2006/table">
            <a:tbl>
              <a:tblPr firstRow="1" bandRow="1">
                <a:tableStyleId>{802198C4-3087-4945-87E3-76CBB3509B7E}</a:tableStyleId>
              </a:tblPr>
              <a:tblGrid>
                <a:gridCol w="2122617">
                  <a:extLst>
                    <a:ext uri="{9D8B030D-6E8A-4147-A177-3AD203B41FA5}">
                      <a16:colId xmlns:a16="http://schemas.microsoft.com/office/drawing/2014/main" val="2974954795"/>
                    </a:ext>
                  </a:extLst>
                </a:gridCol>
                <a:gridCol w="8431105">
                  <a:extLst>
                    <a:ext uri="{9D8B030D-6E8A-4147-A177-3AD203B41FA5}">
                      <a16:colId xmlns:a16="http://schemas.microsoft.com/office/drawing/2014/main" val="3710240497"/>
                    </a:ext>
                  </a:extLst>
                </a:gridCol>
              </a:tblGrid>
              <a:tr h="566927">
                <a:tc>
                  <a:txBody>
                    <a:bodyPr/>
                    <a:lstStyle/>
                    <a:p>
                      <a:pPr marL="0" marR="0" algn="ctr">
                        <a:spcBef>
                          <a:spcPts val="0"/>
                        </a:spcBef>
                        <a:spcAft>
                          <a:spcPts val="0"/>
                        </a:spcAft>
                      </a:pPr>
                      <a:r>
                        <a:rPr lang="en-US" sz="1400" b="1" dirty="0">
                          <a:solidFill>
                            <a:schemeClr val="bg1"/>
                          </a:solidFill>
                          <a:effectLst/>
                          <a:latin typeface="Calibri" panose="020F0502020204030204" pitchFamily="34" charset="0"/>
                          <a:ea typeface="Calibri" panose="020F0502020204030204" pitchFamily="34" charset="0"/>
                        </a:rPr>
                        <a:t>Authentication</a:t>
                      </a:r>
                    </a:p>
                  </a:txBody>
                  <a:tcPr marL="63500" marR="63500" marT="63500" marB="63500" anchor="ctr">
                    <a:solidFill>
                      <a:schemeClr val="accent2">
                        <a:lumMod val="75000"/>
                      </a:schemeClr>
                    </a:solidFill>
                  </a:tcPr>
                </a:tc>
                <a:tc>
                  <a:txBody>
                    <a:bodyPr/>
                    <a:lstStyle/>
                    <a:p>
                      <a:pPr marL="0" marR="0">
                        <a:spcBef>
                          <a:spcPts val="0"/>
                        </a:spcBef>
                        <a:spcAft>
                          <a:spcPts val="0"/>
                        </a:spcAft>
                      </a:pPr>
                      <a:r>
                        <a:rPr lang="en-US" sz="1200" b="1" dirty="0">
                          <a:solidFill>
                            <a:schemeClr val="bg1"/>
                          </a:solidFill>
                          <a:effectLst/>
                          <a:latin typeface="Calibri" panose="020F0502020204030204" pitchFamily="34" charset="0"/>
                          <a:ea typeface="Calibri" panose="020F0502020204030204" pitchFamily="34" charset="0"/>
                        </a:rPr>
                        <a:t>Authentication</a:t>
                      </a:r>
                      <a:r>
                        <a:rPr lang="en-US" sz="1200" dirty="0">
                          <a:solidFill>
                            <a:schemeClr val="bg1"/>
                          </a:solidFill>
                          <a:effectLst/>
                          <a:latin typeface="Calibri" panose="020F0502020204030204" pitchFamily="34" charset="0"/>
                          <a:ea typeface="Calibri" panose="020F0502020204030204" pitchFamily="34" charset="0"/>
                        </a:rPr>
                        <a:t> refers to the concept of validating the user for whom they say they are. This ensures that only verified users and/or applications can access the protected system. (Martinez, 2024)</a:t>
                      </a:r>
                    </a:p>
                  </a:txBody>
                  <a:tcPr marL="63500" marR="63500" marT="63500" marB="63500">
                    <a:solidFill>
                      <a:schemeClr val="tx2">
                        <a:lumMod val="25000"/>
                      </a:schemeClr>
                    </a:solidFill>
                  </a:tcPr>
                </a:tc>
                <a:extLst>
                  <a:ext uri="{0D108BD9-81ED-4DB2-BD59-A6C34878D82A}">
                    <a16:rowId xmlns:a16="http://schemas.microsoft.com/office/drawing/2014/main" val="2633413733"/>
                  </a:ext>
                </a:extLst>
              </a:tr>
              <a:tr h="704318">
                <a:tc gridSpan="2">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The policy of </a:t>
                      </a:r>
                      <a:r>
                        <a:rPr lang="en-US" sz="1200" b="1" dirty="0">
                          <a:solidFill>
                            <a:schemeClr val="bg1"/>
                          </a:solidFill>
                          <a:effectLst/>
                          <a:latin typeface="Calibri" panose="020F0502020204030204" pitchFamily="34" charset="0"/>
                          <a:ea typeface="Calibri" panose="020F0502020204030204" pitchFamily="34" charset="0"/>
                        </a:rPr>
                        <a:t>Authentication</a:t>
                      </a:r>
                      <a:r>
                        <a:rPr lang="en-US" sz="1200" dirty="0">
                          <a:solidFill>
                            <a:schemeClr val="bg1"/>
                          </a:solidFill>
                          <a:effectLst/>
                          <a:latin typeface="Calibri" panose="020F0502020204030204" pitchFamily="34" charset="0"/>
                          <a:ea typeface="Calibri" panose="020F0502020204030204" pitchFamily="34" charset="0"/>
                        </a:rPr>
                        <a:t> should be applied by securely hashing passwords that are used for logging into the system. This level of protection should extend to all protected or potentially vulnerable resources to prevent unauthorized access from an overlooked weak spot. User logins should be enforced with time windows when inactivity is detected to minimize the surface area and risk of attacks. Reinforced authentication mechanisms like </a:t>
                      </a:r>
                      <a:r>
                        <a:rPr lang="en-US" sz="1200" b="1" dirty="0">
                          <a:solidFill>
                            <a:schemeClr val="bg1"/>
                          </a:solidFill>
                          <a:effectLst/>
                          <a:latin typeface="Calibri" panose="020F0502020204030204" pitchFamily="34" charset="0"/>
                          <a:ea typeface="Calibri" panose="020F0502020204030204" pitchFamily="34" charset="0"/>
                        </a:rPr>
                        <a:t>Multi-Factor Authentication (MFA) </a:t>
                      </a:r>
                      <a:r>
                        <a:rPr lang="en-US" sz="1200" dirty="0">
                          <a:solidFill>
                            <a:schemeClr val="bg1"/>
                          </a:solidFill>
                          <a:effectLst/>
                          <a:latin typeface="Calibri" panose="020F0502020204030204" pitchFamily="34" charset="0"/>
                          <a:ea typeface="Calibri" panose="020F0502020204030204" pitchFamily="34" charset="0"/>
                        </a:rPr>
                        <a:t>can also be used to confirm the access request. </a:t>
                      </a:r>
                    </a:p>
                  </a:txBody>
                  <a:tcPr marL="63500" marR="63500" marT="63500" marB="63500"/>
                </a:tc>
                <a:tc hMerge="1">
                  <a:txBody>
                    <a:bodyPr/>
                    <a:lstStyle/>
                    <a:p>
                      <a:endParaRPr dirty="0"/>
                    </a:p>
                  </a:txBody>
                  <a:tcPr marL="63500" marR="63500" marT="63500" marB="63500"/>
                </a:tc>
                <a:extLst>
                  <a:ext uri="{0D108BD9-81ED-4DB2-BD59-A6C34878D82A}">
                    <a16:rowId xmlns:a16="http://schemas.microsoft.com/office/drawing/2014/main" val="4071547701"/>
                  </a:ext>
                </a:extLst>
              </a:tr>
              <a:tr h="631952">
                <a:tc>
                  <a:txBody>
                    <a:bodyPr/>
                    <a:lstStyle/>
                    <a:p>
                      <a:pPr marL="0" marR="0" algn="ctr">
                        <a:spcBef>
                          <a:spcPts val="0"/>
                        </a:spcBef>
                        <a:spcAft>
                          <a:spcPts val="0"/>
                        </a:spcAft>
                      </a:pPr>
                      <a:r>
                        <a:rPr lang="en-US" sz="1400" b="1" dirty="0">
                          <a:solidFill>
                            <a:schemeClr val="bg1"/>
                          </a:solidFill>
                          <a:effectLst/>
                          <a:latin typeface="Calibri" panose="020F0502020204030204" pitchFamily="34" charset="0"/>
                          <a:ea typeface="Calibri" panose="020F0502020204030204" pitchFamily="34" charset="0"/>
                        </a:rPr>
                        <a:t>Authorization</a:t>
                      </a:r>
                    </a:p>
                  </a:txBody>
                  <a:tcPr marL="63500" marR="63500" marT="63500" marB="63500" anchor="ctr">
                    <a:solidFill>
                      <a:schemeClr val="accent2">
                        <a:lumMod val="75000"/>
                      </a:schemeClr>
                    </a:solidFill>
                  </a:tcPr>
                </a:tc>
                <a:tc>
                  <a:txBody>
                    <a:bodyPr/>
                    <a:lstStyle/>
                    <a:p>
                      <a:pPr marL="0" marR="0">
                        <a:spcBef>
                          <a:spcPts val="0"/>
                        </a:spcBef>
                        <a:spcAft>
                          <a:spcPts val="0"/>
                        </a:spcAft>
                      </a:pPr>
                      <a:r>
                        <a:rPr lang="en-US" sz="1200" b="1" dirty="0">
                          <a:solidFill>
                            <a:schemeClr val="bg1"/>
                          </a:solidFill>
                          <a:effectLst/>
                          <a:latin typeface="Calibri" panose="020F0502020204030204" pitchFamily="34" charset="0"/>
                          <a:ea typeface="Calibri" panose="020F0502020204030204" pitchFamily="34" charset="0"/>
                        </a:rPr>
                        <a:t>Authorization</a:t>
                      </a:r>
                      <a:r>
                        <a:rPr lang="en-US" sz="1200" dirty="0">
                          <a:solidFill>
                            <a:schemeClr val="bg1"/>
                          </a:solidFill>
                          <a:effectLst/>
                          <a:latin typeface="Calibri" panose="020F0502020204030204" pitchFamily="34" charset="0"/>
                          <a:ea typeface="Calibri" panose="020F0502020204030204" pitchFamily="34" charset="0"/>
                        </a:rPr>
                        <a:t> controls the level of access a user has to a system. This process general follows Authentication and determines the level of access a given user needs to complete a given task. (Martinez, 2024)</a:t>
                      </a:r>
                    </a:p>
                  </a:txBody>
                  <a:tcPr marL="63500" marR="63500" marT="63500" marB="63500">
                    <a:solidFill>
                      <a:schemeClr val="tx2">
                        <a:lumMod val="25000"/>
                      </a:schemeClr>
                    </a:solidFill>
                  </a:tcPr>
                </a:tc>
                <a:extLst>
                  <a:ext uri="{0D108BD9-81ED-4DB2-BD59-A6C34878D82A}">
                    <a16:rowId xmlns:a16="http://schemas.microsoft.com/office/drawing/2014/main" val="1235414295"/>
                  </a:ext>
                </a:extLst>
              </a:tr>
              <a:tr h="894961">
                <a:tc gridSpan="2">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The policy of </a:t>
                      </a:r>
                      <a:r>
                        <a:rPr lang="en-US" sz="1200" b="1" dirty="0">
                          <a:solidFill>
                            <a:schemeClr val="bg1"/>
                          </a:solidFill>
                          <a:effectLst/>
                          <a:latin typeface="Calibri" panose="020F0502020204030204" pitchFamily="34" charset="0"/>
                          <a:ea typeface="Calibri" panose="020F0502020204030204" pitchFamily="34" charset="0"/>
                        </a:rPr>
                        <a:t>Authorization</a:t>
                      </a:r>
                      <a:r>
                        <a:rPr lang="en-US" sz="1200" dirty="0">
                          <a:solidFill>
                            <a:schemeClr val="bg1"/>
                          </a:solidFill>
                          <a:effectLst/>
                          <a:latin typeface="Calibri" panose="020F0502020204030204" pitchFamily="34" charset="0"/>
                          <a:ea typeface="Calibri" panose="020F0502020204030204" pitchFamily="34" charset="0"/>
                        </a:rPr>
                        <a:t> should be reinforced through the </a:t>
                      </a:r>
                      <a:r>
                        <a:rPr lang="en-US" sz="1200" b="1" dirty="0">
                          <a:solidFill>
                            <a:schemeClr val="bg1"/>
                          </a:solidFill>
                          <a:effectLst/>
                          <a:latin typeface="Calibri" panose="020F0502020204030204" pitchFamily="34" charset="0"/>
                          <a:ea typeface="Calibri" panose="020F0502020204030204" pitchFamily="34" charset="0"/>
                        </a:rPr>
                        <a:t>Principle of least Privilege</a:t>
                      </a:r>
                      <a:r>
                        <a:rPr lang="en-US" sz="1200" dirty="0">
                          <a:solidFill>
                            <a:schemeClr val="bg1"/>
                          </a:solidFill>
                          <a:effectLst/>
                          <a:latin typeface="Calibri" panose="020F0502020204030204" pitchFamily="34" charset="0"/>
                          <a:ea typeface="Calibri" panose="020F0502020204030204" pitchFamily="34" charset="0"/>
                        </a:rPr>
                        <a:t>, or the idea that the least required amount of access should be granted. The principle of </a:t>
                      </a:r>
                      <a:r>
                        <a:rPr lang="en-US" sz="1200" b="1" dirty="0">
                          <a:solidFill>
                            <a:schemeClr val="bg1"/>
                          </a:solidFill>
                          <a:effectLst/>
                          <a:latin typeface="Calibri" panose="020F0502020204030204" pitchFamily="34" charset="0"/>
                          <a:ea typeface="Calibri" panose="020F0502020204030204" pitchFamily="34" charset="0"/>
                        </a:rPr>
                        <a:t>Default Deny </a:t>
                      </a:r>
                      <a:r>
                        <a:rPr lang="en-US" sz="1200" dirty="0">
                          <a:solidFill>
                            <a:schemeClr val="bg1"/>
                          </a:solidFill>
                          <a:effectLst/>
                          <a:latin typeface="Calibri" panose="020F0502020204030204" pitchFamily="34" charset="0"/>
                          <a:ea typeface="Calibri" panose="020F0502020204030204" pitchFamily="34" charset="0"/>
                        </a:rPr>
                        <a:t>can also extend this to better protect resources and actions that might not have been explicitly accounted for. Role-based permissions should be implemented for all processes with precaution for those that engage in sensitive systems and resources, such as changing the database or files accessed by users. Actions like adding new users should be strictly regulated as these kinds of actions can have unwarranted outcomes if misused.</a:t>
                      </a:r>
                    </a:p>
                  </a:txBody>
                  <a:tcPr marL="63500" marR="63500" marT="63500" marB="63500"/>
                </a:tc>
                <a:tc hMerge="1">
                  <a:txBody>
                    <a:bodyPr/>
                    <a:lstStyle/>
                    <a:p>
                      <a:endParaRPr dirty="0"/>
                    </a:p>
                  </a:txBody>
                  <a:tcPr marL="63500" marR="63500" marT="63500" marB="63500"/>
                </a:tc>
                <a:extLst>
                  <a:ext uri="{0D108BD9-81ED-4DB2-BD59-A6C34878D82A}">
                    <a16:rowId xmlns:a16="http://schemas.microsoft.com/office/drawing/2014/main" val="1306379006"/>
                  </a:ext>
                </a:extLst>
              </a:tr>
              <a:tr h="577223">
                <a:tc>
                  <a:txBody>
                    <a:bodyPr/>
                    <a:lstStyle/>
                    <a:p>
                      <a:pPr marL="0" marR="0" algn="ctr">
                        <a:spcBef>
                          <a:spcPts val="0"/>
                        </a:spcBef>
                        <a:spcAft>
                          <a:spcPts val="0"/>
                        </a:spcAft>
                      </a:pPr>
                      <a:r>
                        <a:rPr lang="en-US" sz="1400" b="1" dirty="0">
                          <a:solidFill>
                            <a:schemeClr val="bg1"/>
                          </a:solidFill>
                          <a:effectLst/>
                          <a:latin typeface="Calibri" panose="020F0502020204030204" pitchFamily="34" charset="0"/>
                          <a:ea typeface="Calibri" panose="020F0502020204030204" pitchFamily="34" charset="0"/>
                        </a:rPr>
                        <a:t>Accounting</a:t>
                      </a:r>
                    </a:p>
                  </a:txBody>
                  <a:tcPr marL="63500" marR="63500" marT="63500" marB="63500" anchor="ctr">
                    <a:solidFill>
                      <a:schemeClr val="accent2">
                        <a:lumMod val="75000"/>
                      </a:schemeClr>
                    </a:solidFill>
                  </a:tcPr>
                </a:tc>
                <a:tc>
                  <a:txBody>
                    <a:bodyPr/>
                    <a:lstStyle/>
                    <a:p>
                      <a:pPr marL="0" marR="0">
                        <a:spcBef>
                          <a:spcPts val="0"/>
                        </a:spcBef>
                        <a:spcAft>
                          <a:spcPts val="0"/>
                        </a:spcAft>
                      </a:pPr>
                      <a:r>
                        <a:rPr lang="en-US" sz="1200" b="1" dirty="0">
                          <a:solidFill>
                            <a:schemeClr val="bg1"/>
                          </a:solidFill>
                          <a:effectLst/>
                          <a:latin typeface="Calibri" panose="020F0502020204030204" pitchFamily="34" charset="0"/>
                          <a:ea typeface="Calibri" panose="020F0502020204030204" pitchFamily="34" charset="0"/>
                        </a:rPr>
                        <a:t>Accounting</a:t>
                      </a:r>
                      <a:r>
                        <a:rPr lang="en-US" sz="1200" dirty="0">
                          <a:solidFill>
                            <a:schemeClr val="bg1"/>
                          </a:solidFill>
                          <a:effectLst/>
                          <a:latin typeface="Calibri" panose="020F0502020204030204" pitchFamily="34" charset="0"/>
                          <a:ea typeface="Calibri" panose="020F0502020204030204" pitchFamily="34" charset="0"/>
                        </a:rPr>
                        <a:t> refers to the logging of user activity and/or processes within a system. (Martinez, 2024)</a:t>
                      </a:r>
                    </a:p>
                  </a:txBody>
                  <a:tcPr marL="63500" marR="63500" marT="63500" marB="63500">
                    <a:solidFill>
                      <a:schemeClr val="tx2">
                        <a:lumMod val="25000"/>
                      </a:schemeClr>
                    </a:solidFill>
                  </a:tcPr>
                </a:tc>
                <a:extLst>
                  <a:ext uri="{0D108BD9-81ED-4DB2-BD59-A6C34878D82A}">
                    <a16:rowId xmlns:a16="http://schemas.microsoft.com/office/drawing/2014/main" val="680670094"/>
                  </a:ext>
                </a:extLst>
              </a:tr>
              <a:tr h="513675">
                <a:tc gridSpan="2">
                  <a:txBody>
                    <a:bodyPr/>
                    <a:lstStyle/>
                    <a:p>
                      <a:pPr marL="0" marR="0">
                        <a:spcBef>
                          <a:spcPts val="0"/>
                        </a:spcBef>
                        <a:spcAft>
                          <a:spcPts val="0"/>
                        </a:spcAft>
                      </a:pPr>
                      <a:r>
                        <a:rPr lang="en-US" sz="1200" b="0" dirty="0">
                          <a:solidFill>
                            <a:schemeClr val="bg1"/>
                          </a:solidFill>
                          <a:effectLst/>
                          <a:latin typeface="Calibri" panose="020F0502020204030204" pitchFamily="34" charset="0"/>
                          <a:ea typeface="Calibri" panose="020F0502020204030204" pitchFamily="34" charset="0"/>
                        </a:rPr>
                        <a:t>The policy of </a:t>
                      </a:r>
                      <a:r>
                        <a:rPr lang="en-US" sz="1200" b="1" dirty="0">
                          <a:solidFill>
                            <a:schemeClr val="bg1"/>
                          </a:solidFill>
                          <a:effectLst/>
                          <a:latin typeface="Calibri" panose="020F0502020204030204" pitchFamily="34" charset="0"/>
                          <a:ea typeface="Calibri" panose="020F0502020204030204" pitchFamily="34" charset="0"/>
                        </a:rPr>
                        <a:t>Accounting</a:t>
                      </a:r>
                      <a:r>
                        <a:rPr lang="en-US" sz="1200" b="0" dirty="0">
                          <a:solidFill>
                            <a:schemeClr val="bg1"/>
                          </a:solidFill>
                          <a:effectLst/>
                          <a:latin typeface="Calibri" panose="020F0502020204030204" pitchFamily="34" charset="0"/>
                          <a:ea typeface="Calibri" panose="020F0502020204030204" pitchFamily="34" charset="0"/>
                        </a:rPr>
                        <a:t> applies to all transactions and interactions with sensitive data or resources in the system. By being judicious about the logs and metrics that are tracked it becomes easier to develop a paper trail for unusual activities. This allows incidents to be readily assessed to determine the point of failure. </a:t>
                      </a:r>
                    </a:p>
                  </a:txBody>
                  <a:tcPr marL="63500" marR="63500" marT="63500" marB="63500"/>
                </a:tc>
                <a:tc hMerge="1">
                  <a:txBody>
                    <a:bodyPr/>
                    <a:lstStyle/>
                    <a:p>
                      <a:endParaRPr dirty="0"/>
                    </a:p>
                  </a:txBody>
                  <a:tcPr marL="63500" marR="63500" marT="63500" marB="63500"/>
                </a:tc>
                <a:extLst>
                  <a:ext uri="{0D108BD9-81ED-4DB2-BD59-A6C34878D82A}">
                    <a16:rowId xmlns:a16="http://schemas.microsoft.com/office/drawing/2014/main" val="3188938179"/>
                  </a:ext>
                </a:extLst>
              </a:tr>
            </a:tbl>
          </a:graphicData>
        </a:graphic>
      </p:graphicFrame>
      <p:pic>
        <p:nvPicPr>
          <p:cNvPr id="8" name="Audio 7">
            <a:hlinkClick r:id="" action="ppaction://media"/>
            <a:extLst>
              <a:ext uri="{FF2B5EF4-FFF2-40B4-BE49-F238E27FC236}">
                <a16:creationId xmlns:a16="http://schemas.microsoft.com/office/drawing/2014/main" id="{CE811F62-B153-EEE2-0BD8-8A07E783BD8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216"/>
    </mc:Choice>
    <mc:Fallback>
      <p:transition spd="slow" advTm="60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342900"/>
            <a:r>
              <a:rPr lang="en-US" dirty="0"/>
              <a:t>Unit Testing is an essential part for the Software Development Lifecycle (SDLC) as it identifies expected behavior for your code and covers edge cases.</a:t>
            </a:r>
          </a:p>
          <a:p>
            <a:pPr marL="800100" lvl="1"/>
            <a:r>
              <a:rPr lang="en-US" dirty="0"/>
              <a:t>Positive unit tests verify that the system and logic work as expected.</a:t>
            </a:r>
          </a:p>
          <a:p>
            <a:pPr marL="800100" lvl="1"/>
            <a:r>
              <a:rPr lang="en-US" dirty="0"/>
              <a:t>Negative unit tests validate graceful exception handling for unexpected conditions and edge cases. </a:t>
            </a:r>
          </a:p>
          <a:p>
            <a:pPr marL="800100" lvl="1"/>
            <a:endParaRPr lang="en-US" dirty="0"/>
          </a:p>
          <a:p>
            <a:pPr marL="342900"/>
            <a:r>
              <a:rPr lang="en-US" dirty="0"/>
              <a:t>For this set of unit testing, we will address the </a:t>
            </a:r>
            <a:r>
              <a:rPr lang="en-US" b="1" dirty="0"/>
              <a:t>Range Check Element Access </a:t>
            </a:r>
            <a:r>
              <a:rPr lang="en-US" dirty="0"/>
              <a:t>coding vulnerability.</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3C375B40-C1F6-468D-EDE9-E5F2F3ABA2C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994"/>
    </mc:Choice>
    <mc:Fallback>
      <p:transition spd="slow" advTm="26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23943-561C-22A3-57F0-B58DD3955869}"/>
              </a:ext>
            </a:extLst>
          </p:cNvPr>
          <p:cNvSpPr>
            <a:spLocks noGrp="1"/>
          </p:cNvSpPr>
          <p:nvPr>
            <p:ph type="title"/>
          </p:nvPr>
        </p:nvSpPr>
        <p:spPr/>
        <p:txBody>
          <a:bodyPr>
            <a:normAutofit/>
          </a:bodyPr>
          <a:lstStyle/>
          <a:p>
            <a:r>
              <a:rPr lang="en-US" sz="3200" dirty="0"/>
              <a:t>Positive Test: </a:t>
            </a:r>
            <a:r>
              <a:rPr lang="en-US" sz="3200" dirty="0" err="1"/>
              <a:t>CanAccessValidIndex</a:t>
            </a:r>
            <a:endParaRPr lang="en-US" sz="3200" dirty="0"/>
          </a:p>
        </p:txBody>
      </p:sp>
      <p:pic>
        <p:nvPicPr>
          <p:cNvPr id="5" name="Picture 4">
            <a:extLst>
              <a:ext uri="{FF2B5EF4-FFF2-40B4-BE49-F238E27FC236}">
                <a16:creationId xmlns:a16="http://schemas.microsoft.com/office/drawing/2014/main" id="{E8413F9F-85DD-D7F9-A493-E797C16180FC}"/>
              </a:ext>
            </a:extLst>
          </p:cNvPr>
          <p:cNvPicPr>
            <a:picLocks noChangeAspect="1"/>
          </p:cNvPicPr>
          <p:nvPr/>
        </p:nvPicPr>
        <p:blipFill>
          <a:blip r:embed="rId5"/>
          <a:stretch>
            <a:fillRect/>
          </a:stretch>
        </p:blipFill>
        <p:spPr>
          <a:xfrm>
            <a:off x="685800" y="2690709"/>
            <a:ext cx="5163271" cy="1476581"/>
          </a:xfrm>
          <a:prstGeom prst="rect">
            <a:avLst/>
          </a:prstGeom>
        </p:spPr>
      </p:pic>
      <p:pic>
        <p:nvPicPr>
          <p:cNvPr id="7" name="Picture 6">
            <a:extLst>
              <a:ext uri="{FF2B5EF4-FFF2-40B4-BE49-F238E27FC236}">
                <a16:creationId xmlns:a16="http://schemas.microsoft.com/office/drawing/2014/main" id="{ED2CE851-7488-7CBD-0144-AEB7E65A815E}"/>
              </a:ext>
            </a:extLst>
          </p:cNvPr>
          <p:cNvPicPr>
            <a:picLocks noChangeAspect="1"/>
          </p:cNvPicPr>
          <p:nvPr/>
        </p:nvPicPr>
        <p:blipFill>
          <a:blip r:embed="rId6"/>
          <a:stretch>
            <a:fillRect/>
          </a:stretch>
        </p:blipFill>
        <p:spPr>
          <a:xfrm>
            <a:off x="4980664" y="4313419"/>
            <a:ext cx="6525536" cy="1905266"/>
          </a:xfrm>
          <a:prstGeom prst="rect">
            <a:avLst/>
          </a:prstGeom>
        </p:spPr>
      </p:pic>
      <p:pic>
        <p:nvPicPr>
          <p:cNvPr id="15" name="Audio 14">
            <a:hlinkClick r:id="" action="ppaction://media"/>
            <a:extLst>
              <a:ext uri="{FF2B5EF4-FFF2-40B4-BE49-F238E27FC236}">
                <a16:creationId xmlns:a16="http://schemas.microsoft.com/office/drawing/2014/main" id="{4867339E-8341-D992-1DC2-9BBB90D1F57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66110437"/>
      </p:ext>
    </p:extLst>
  </p:cSld>
  <p:clrMapOvr>
    <a:masterClrMapping/>
  </p:clrMapOvr>
  <mc:AlternateContent xmlns:mc="http://schemas.openxmlformats.org/markup-compatibility/2006">
    <mc:Choice xmlns:p14="http://schemas.microsoft.com/office/powerpoint/2010/main" Requires="p14">
      <p:transition spd="slow" p14:dur="2000" advTm="12739"/>
    </mc:Choice>
    <mc:Fallback>
      <p:transition spd="slow" advTm="12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498</TotalTime>
  <Words>3855</Words>
  <Application>Microsoft Office PowerPoint</Application>
  <PresentationFormat>Widescreen</PresentationFormat>
  <Paragraphs>323</Paragraphs>
  <Slides>18</Slides>
  <Notes>18</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Wingdings</vt:lpstr>
      <vt:lpstr>Arial</vt:lpstr>
      <vt:lpstr>Century Gothic</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Positive Test: CanAccessValidIndex</vt:lpstr>
      <vt:lpstr>Positive Test: CanAccessFirstIndex</vt:lpstr>
      <vt:lpstr>Negative Test: CanThrowOutOfRangeForOutOfBoundsIndex</vt:lpstr>
      <vt:lpstr>Negative Test: CanThrowOutOfRangeForEmptyString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Ortega, Francisco</cp:lastModifiedBy>
  <cp:revision>16</cp:revision>
  <dcterms:created xsi:type="dcterms:W3CDTF">2020-08-19T17:59:24Z</dcterms:created>
  <dcterms:modified xsi:type="dcterms:W3CDTF">2024-10-20T21:11:15Z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